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6858000" cy="9144000"/>
  <p:embeddedFontLst>
    <p:embeddedFont>
      <p:font typeface="Gentlemens Script" charset="1" panose="00000500000000000000"/>
      <p:regular r:id="rId68"/>
    </p:embeddedFont>
    <p:embeddedFont>
      <p:font typeface="210 네모진 Bold" charset="1" panose="02020503020101020101"/>
      <p:regular r:id="rId69"/>
    </p:embeddedFont>
    <p:embeddedFont>
      <p:font typeface="마카롱" charset="1" panose="02000500020000020003"/>
      <p:regular r:id="rId70"/>
    </p:embeddedFont>
    <p:embeddedFont>
      <p:font typeface="210 네모진" charset="1" panose="02020503020101020101"/>
      <p:regular r:id="rId71"/>
    </p:embeddedFont>
    <p:embeddedFont>
      <p:font typeface="AC Steelfish" charset="1" panose="00000000000000000000"/>
      <p:regular r:id="rId72"/>
    </p:embeddedFont>
    <p:embeddedFont>
      <p:font typeface="Arimo" charset="1" panose="020B0604020202020204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64.png" Type="http://schemas.openxmlformats.org/officeDocument/2006/relationships/image"/><Relationship Id="rId5" Target="../media/image63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png" Type="http://schemas.openxmlformats.org/officeDocument/2006/relationships/image"/><Relationship Id="rId12" Target="../media/image73.png" Type="http://schemas.openxmlformats.org/officeDocument/2006/relationships/image"/><Relationship Id="rId13" Target="../media/image7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pn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95.png" Type="http://schemas.openxmlformats.org/officeDocument/2006/relationships/image"/><Relationship Id="rId7" Target="../media/image89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89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1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1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89.pn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16.pn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89.png" Type="http://schemas.openxmlformats.org/officeDocument/2006/relationships/image"/><Relationship Id="rId7" Target="../media/image119.pn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png" Type="http://schemas.openxmlformats.org/officeDocument/2006/relationships/image"/><Relationship Id="rId3" Target="../media/image124.svg" Type="http://schemas.openxmlformats.org/officeDocument/2006/relationships/image"/><Relationship Id="rId4" Target="../media/image125.png" Type="http://schemas.openxmlformats.org/officeDocument/2006/relationships/image"/><Relationship Id="rId5" Target="../media/image126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Relationship Id="rId6" Target="../media/image127.png" Type="http://schemas.openxmlformats.org/officeDocument/2006/relationships/image"/><Relationship Id="rId7" Target="http://192.168.2.216:8501" TargetMode="External" Type="http://schemas.openxmlformats.org/officeDocument/2006/relationships/hyperlink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8.png" Type="http://schemas.openxmlformats.org/officeDocument/2006/relationships/image"/><Relationship Id="rId5" Target="../media/image12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20.png" Type="http://schemas.openxmlformats.org/officeDocument/2006/relationships/image"/><Relationship Id="rId9" Target="../media/image121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31.png" Type="http://schemas.openxmlformats.org/officeDocument/2006/relationships/image"/><Relationship Id="rId12" Target="../media/image1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80065" y="-461512"/>
            <a:ext cx="7412723" cy="11210025"/>
            <a:chOff x="0" y="0"/>
            <a:chExt cx="1952322" cy="2952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322" cy="2952435"/>
            </a:xfrm>
            <a:custGeom>
              <a:avLst/>
              <a:gdLst/>
              <a:ahLst/>
              <a:cxnLst/>
              <a:rect r="r" b="b" t="t" l="l"/>
              <a:pathLst>
                <a:path h="2952435" w="1952322">
                  <a:moveTo>
                    <a:pt x="0" y="0"/>
                  </a:moveTo>
                  <a:lnTo>
                    <a:pt x="1952322" y="0"/>
                  </a:lnTo>
                  <a:lnTo>
                    <a:pt x="1952322" y="2952435"/>
                  </a:lnTo>
                  <a:lnTo>
                    <a:pt x="0" y="2952435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52322" cy="300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5400000">
            <a:off x="-3063056" y="6517192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809361" y="3253281"/>
            <a:ext cx="10724565" cy="3780438"/>
            <a:chOff x="0" y="0"/>
            <a:chExt cx="1276328" cy="4499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6328" cy="449909"/>
            </a:xfrm>
            <a:custGeom>
              <a:avLst/>
              <a:gdLst/>
              <a:ahLst/>
              <a:cxnLst/>
              <a:rect r="r" b="b" t="t" l="l"/>
              <a:pathLst>
                <a:path h="449909" w="1276328">
                  <a:moveTo>
                    <a:pt x="425673" y="19070"/>
                  </a:moveTo>
                  <a:cubicBezTo>
                    <a:pt x="490895" y="7556"/>
                    <a:pt x="565497" y="0"/>
                    <a:pt x="638508" y="0"/>
                  </a:cubicBezTo>
                  <a:cubicBezTo>
                    <a:pt x="711521" y="0"/>
                    <a:pt x="781778" y="6476"/>
                    <a:pt x="846522" y="17990"/>
                  </a:cubicBezTo>
                  <a:cubicBezTo>
                    <a:pt x="847902" y="18350"/>
                    <a:pt x="849278" y="18350"/>
                    <a:pt x="850655" y="18710"/>
                  </a:cubicBezTo>
                  <a:cubicBezTo>
                    <a:pt x="1093798" y="64765"/>
                    <a:pt x="1272884" y="186379"/>
                    <a:pt x="1276328" y="320441"/>
                  </a:cubicBezTo>
                  <a:lnTo>
                    <a:pt x="127632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3444" y="185660"/>
                    <a:pt x="179774" y="64045"/>
                    <a:pt x="425673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9375"/>
              <a:ext cx="127632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true" rot="5400000">
            <a:off x="-3063056" y="337862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55205" y="1677446"/>
            <a:ext cx="7806416" cy="77759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9874" t="-20878" r="-3055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21471" y="786007"/>
            <a:ext cx="5650172" cy="8714987"/>
          </a:xfrm>
          <a:custGeom>
            <a:avLst/>
            <a:gdLst/>
            <a:ahLst/>
            <a:cxnLst/>
            <a:rect r="r" b="b" t="t" l="l"/>
            <a:pathLst>
              <a:path h="8714987" w="5650172">
                <a:moveTo>
                  <a:pt x="0" y="0"/>
                </a:moveTo>
                <a:lnTo>
                  <a:pt x="5650173" y="0"/>
                </a:lnTo>
                <a:lnTo>
                  <a:pt x="5650173" y="8714986"/>
                </a:lnTo>
                <a:lnTo>
                  <a:pt x="0" y="871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5462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45597" y="6806736"/>
            <a:ext cx="4812703" cy="2694258"/>
          </a:xfrm>
          <a:custGeom>
            <a:avLst/>
            <a:gdLst/>
            <a:ahLst/>
            <a:cxnLst/>
            <a:rect r="r" b="b" t="t" l="l"/>
            <a:pathLst>
              <a:path h="2694258" w="4812703">
                <a:moveTo>
                  <a:pt x="0" y="0"/>
                </a:moveTo>
                <a:lnTo>
                  <a:pt x="4812703" y="0"/>
                </a:lnTo>
                <a:lnTo>
                  <a:pt x="4812703" y="2694257"/>
                </a:lnTo>
                <a:lnTo>
                  <a:pt x="0" y="26942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536" t="-223465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45715" y="1123950"/>
            <a:ext cx="827860" cy="713109"/>
          </a:xfrm>
          <a:custGeom>
            <a:avLst/>
            <a:gdLst/>
            <a:ahLst/>
            <a:cxnLst/>
            <a:rect r="r" b="b" t="t" l="l"/>
            <a:pathLst>
              <a:path h="713109" w="827860">
                <a:moveTo>
                  <a:pt x="0" y="0"/>
                </a:moveTo>
                <a:lnTo>
                  <a:pt x="827860" y="0"/>
                </a:lnTo>
                <a:lnTo>
                  <a:pt x="827860" y="713109"/>
                </a:lnTo>
                <a:lnTo>
                  <a:pt x="0" y="713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07" t="0" r="-19158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72818" y="2008509"/>
            <a:ext cx="1778089" cy="1613616"/>
          </a:xfrm>
          <a:custGeom>
            <a:avLst/>
            <a:gdLst/>
            <a:ahLst/>
            <a:cxnLst/>
            <a:rect r="r" b="b" t="t" l="l"/>
            <a:pathLst>
              <a:path h="1613616" w="1778089">
                <a:moveTo>
                  <a:pt x="0" y="0"/>
                </a:moveTo>
                <a:lnTo>
                  <a:pt x="1778089" y="0"/>
                </a:lnTo>
                <a:lnTo>
                  <a:pt x="1778089" y="1613616"/>
                </a:lnTo>
                <a:lnTo>
                  <a:pt x="0" y="1613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461746" y="1751334"/>
            <a:ext cx="6711829" cy="22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172900"/>
                </a:solidFill>
                <a:latin typeface="Gentlemens Script"/>
                <a:ea typeface="Gentlemens Script"/>
                <a:cs typeface="Gentlemens Script"/>
                <a:sym typeface="Gentlemens Script"/>
              </a:rPr>
              <a:t>For Earth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3980" y="8408518"/>
            <a:ext cx="527959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분리수거 해야조!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강라금, 김성익, 이인엽, 지혜미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56266" y="1328813"/>
            <a:ext cx="27484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KDT 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71645" y="3935735"/>
            <a:ext cx="9369240" cy="347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어린이 분리수거 도우미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공통 전처리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5614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6" y="0"/>
                </a:lnTo>
                <a:lnTo>
                  <a:pt x="3478356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05945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0807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035" y="6203246"/>
            <a:ext cx="289951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이미지 256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리사이즈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5365" y="6203246"/>
            <a:ext cx="28995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중앙 224로 크롭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67254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4949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8982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4683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48436" y="6203246"/>
            <a:ext cx="28995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텐서로 변환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9242" y="5983416"/>
            <a:ext cx="2899514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ImageNet 기준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평균과 표준편차로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정규화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51131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모델학습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62884" y="4194536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3214" y="4194536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6" y="0"/>
                </a:lnTo>
                <a:lnTo>
                  <a:pt x="3478356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8076" y="4258712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64524" y="4258712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46761" y="4194536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01953" y="4258712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55975" y="5540878"/>
            <a:ext cx="2899514" cy="174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VGG모델 미세조정 : Classifier 부분classifier.requires_grad = True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4771" y="6608463"/>
            <a:ext cx="289951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OPTIMIZER =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optim.SGD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4771" y="5384179"/>
            <a:ext cx="289951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LOSS_FN = CrossEntropy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29295" y="5384179"/>
            <a:ext cx="2899514" cy="2175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= 10</a:t>
            </a:r>
          </a:p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BATCH_SIZE = 4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LR = 0.001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PATIENCE = 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1415" y="3031029"/>
            <a:ext cx="14281127" cy="5712451"/>
          </a:xfrm>
          <a:custGeom>
            <a:avLst/>
            <a:gdLst/>
            <a:ahLst/>
            <a:cxnLst/>
            <a:rect r="r" b="b" t="t" l="l"/>
            <a:pathLst>
              <a:path h="5712451" w="14281127">
                <a:moveTo>
                  <a:pt x="0" y="0"/>
                </a:moveTo>
                <a:lnTo>
                  <a:pt x="14281127" y="0"/>
                </a:lnTo>
                <a:lnTo>
                  <a:pt x="14281127" y="5712451"/>
                </a:lnTo>
                <a:lnTo>
                  <a:pt x="0" y="571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클래스별 비율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1085" y="4671885"/>
            <a:ext cx="2462256" cy="2430739"/>
          </a:xfrm>
          <a:custGeom>
            <a:avLst/>
            <a:gdLst/>
            <a:ahLst/>
            <a:cxnLst/>
            <a:rect r="r" b="b" t="t" l="l"/>
            <a:pathLst>
              <a:path h="2430739" w="2462256">
                <a:moveTo>
                  <a:pt x="0" y="0"/>
                </a:moveTo>
                <a:lnTo>
                  <a:pt x="2462256" y="0"/>
                </a:lnTo>
                <a:lnTo>
                  <a:pt x="2462256" y="2430739"/>
                </a:lnTo>
                <a:lnTo>
                  <a:pt x="0" y="243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61791" y="8686330"/>
            <a:ext cx="8203841" cy="19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Trash 클래스 불균형 확인 :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아쉽긴 하지만 기타로 분류되는 쓰레기라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Subset+stratified 분할으로 비율만 맞춰주기로 함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11944" y="3071134"/>
            <a:ext cx="9382727" cy="6884576"/>
          </a:xfrm>
          <a:custGeom>
            <a:avLst/>
            <a:gdLst/>
            <a:ahLst/>
            <a:cxnLst/>
            <a:rect r="r" b="b" t="t" l="l"/>
            <a:pathLst>
              <a:path h="6884576" w="9382727">
                <a:moveTo>
                  <a:pt x="0" y="0"/>
                </a:moveTo>
                <a:lnTo>
                  <a:pt x="9382727" y="0"/>
                </a:lnTo>
                <a:lnTo>
                  <a:pt x="9382727" y="6884576"/>
                </a:lnTo>
                <a:lnTo>
                  <a:pt x="0" y="6884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AutoShape 16" id="16"/>
          <p:cNvSpPr/>
          <p:nvPr/>
        </p:nvSpPr>
        <p:spPr>
          <a:xfrm>
            <a:off x="2011944" y="6995713"/>
            <a:ext cx="984915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764799" y="3834264"/>
            <a:ext cx="984915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1613952" y="4404271"/>
            <a:ext cx="6357547" cy="380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>
                <a:solidFill>
                  <a:srgbClr val="EF1515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11</a:t>
            </a:r>
          </a:p>
          <a:p>
            <a:pPr algn="ctr">
              <a:lnSpc>
                <a:spcPts val="5034"/>
              </a:lnSpc>
            </a:pP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7에서 가장 좋은 성능</a:t>
            </a:r>
          </a:p>
          <a:p>
            <a:pPr algn="ctr">
              <a:lnSpc>
                <a:spcPts val="5034"/>
              </a:lnSpc>
              <a:spcBef>
                <a:spcPct val="0"/>
              </a:spcBef>
            </a:pP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학습비용 0.072 / 정확도 0.975</a:t>
            </a: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검증손실 0.236 / 정확도 0.889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6431" y="4259997"/>
            <a:ext cx="11301259" cy="5212706"/>
          </a:xfrm>
          <a:custGeom>
            <a:avLst/>
            <a:gdLst/>
            <a:ahLst/>
            <a:cxnLst/>
            <a:rect r="r" b="b" t="t" l="l"/>
            <a:pathLst>
              <a:path h="5212706" w="11301259">
                <a:moveTo>
                  <a:pt x="0" y="0"/>
                </a:moveTo>
                <a:lnTo>
                  <a:pt x="11301259" y="0"/>
                </a:lnTo>
                <a:lnTo>
                  <a:pt x="11301259" y="5212706"/>
                </a:lnTo>
                <a:lnTo>
                  <a:pt x="0" y="5212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7103" y="4283227"/>
            <a:ext cx="6730897" cy="49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학습손실과 검증손실 같이 감소하는 추세 → 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과적합 징조 약간 보임</a:t>
            </a: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모델 성능이 4 에포크 이후 제한적</a:t>
            </a: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개선점 : 학습률 조정, 드롭아웃(Drop Out) 추가, 데이터 증강 필요</a:t>
            </a:r>
          </a:p>
          <a:p>
            <a:pPr algn="l">
              <a:lnSpc>
                <a:spcPts val="525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82099" y="3177108"/>
            <a:ext cx="408458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학습손실 : 0.9  →  0.05 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검증손실 : 0.45 →  0.25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4394" y="3177108"/>
            <a:ext cx="408458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학습정확도 : 68% → 99% 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검증정확도 : 83% →  91%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1243" y="3071134"/>
            <a:ext cx="9991359" cy="6556829"/>
          </a:xfrm>
          <a:custGeom>
            <a:avLst/>
            <a:gdLst/>
            <a:ahLst/>
            <a:cxnLst/>
            <a:rect r="r" b="b" t="t" l="l"/>
            <a:pathLst>
              <a:path h="6556829" w="9991359">
                <a:moveTo>
                  <a:pt x="0" y="0"/>
                </a:moveTo>
                <a:lnTo>
                  <a:pt x="9991359" y="0"/>
                </a:lnTo>
                <a:lnTo>
                  <a:pt x="9991359" y="6556829"/>
                </a:lnTo>
                <a:lnTo>
                  <a:pt x="0" y="655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541718" y="6597199"/>
            <a:ext cx="984915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1745520" y="4298214"/>
            <a:ext cx="6357547" cy="380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>
                <a:solidFill>
                  <a:srgbClr val="EF1515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16</a:t>
            </a:r>
          </a:p>
          <a:p>
            <a:pPr algn="ctr">
              <a:lnSpc>
                <a:spcPts val="5034"/>
              </a:lnSpc>
            </a:pP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3에서 가장 좋은 성능</a:t>
            </a:r>
          </a:p>
          <a:p>
            <a:pPr algn="ctr">
              <a:lnSpc>
                <a:spcPts val="5034"/>
              </a:lnSpc>
              <a:spcBef>
                <a:spcPct val="0"/>
              </a:spcBef>
            </a:pP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학습비용 0.227 / 정확도 0.924</a:t>
            </a:r>
          </a:p>
          <a:p>
            <a:pPr algn="ctr">
              <a:lnSpc>
                <a:spcPts val="5034"/>
              </a:lnSpc>
              <a:spcBef>
                <a:spcPct val="0"/>
              </a:spcBef>
            </a:pPr>
            <a:r>
              <a:rPr lang="en-US" sz="359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검증손실 0.448 / 정확도 0.865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622347" y="3526175"/>
            <a:ext cx="984915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2698" y="4294514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9" y="0"/>
                </a:lnTo>
                <a:lnTo>
                  <a:pt x="11301259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28553" y="4426934"/>
            <a:ext cx="6559447" cy="42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학습손실 크게 감소하지만 검증손실은 큰 변화 없음 → 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과적합 징후 보임</a:t>
            </a: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개선점 : 학습률 조정, 드롭아웃(Drop Out) 추가, 데이터 증강 필요</a:t>
            </a:r>
          </a:p>
          <a:p>
            <a:pPr algn="l">
              <a:lnSpc>
                <a:spcPts val="525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82099" y="3177108"/>
            <a:ext cx="408458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학습손실 : 0.8 → 0.05 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검증손실 : 0.6 →  0.58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4394" y="3177108"/>
            <a:ext cx="4084584" cy="86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학습정확도 : 68% → 98% 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검증정확도 : 85% →  85%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8569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849718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774054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04720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761143" y="4188153"/>
          <a:ext cx="10296722" cy="5870247"/>
        </p:xfrm>
        <a:graphic>
          <a:graphicData uri="http://schemas.openxmlformats.org/drawingml/2006/table">
            <a:tbl>
              <a:tblPr/>
              <a:tblGrid>
                <a:gridCol w="3432241"/>
                <a:gridCol w="3432241"/>
                <a:gridCol w="3432241"/>
              </a:tblGrid>
              <a:tr h="1160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VGG11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VGG16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0.889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0.865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5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0.236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0.448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0">
            <a:off x="9014274" y="6164220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014274" y="8502028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66232" y="703809"/>
            <a:ext cx="14121735" cy="15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40"/>
              </a:lnSpc>
              <a:spcBef>
                <a:spcPct val="0"/>
              </a:spcBef>
            </a:pPr>
            <a:r>
              <a:rPr lang="en-US" sz="9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모델에 따른 차이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21469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19946" y="3209651"/>
            <a:ext cx="8769547" cy="62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11 / VGG16 차이 비교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59762" y="4168775"/>
            <a:ext cx="4738962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성능 약간 낮아짐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VGG16은 더 많은 층과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 </a:t>
            </a: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매개변수를 가지는데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 제한된 데이터셋에서는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 </a:t>
            </a: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과적합이 더 쉽게 발생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작은 데이터셋에서는 간단한 모델이 더 효과적일 수 있음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VGG11의 더 단순한 구조가 현재 데이터셋에 더 적합할 수 있음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0667" y="3188647"/>
            <a:ext cx="3841557" cy="5532383"/>
          </a:xfrm>
          <a:custGeom>
            <a:avLst/>
            <a:gdLst/>
            <a:ahLst/>
            <a:cxnLst/>
            <a:rect r="r" b="b" t="t" l="l"/>
            <a:pathLst>
              <a:path h="5532383" w="3841557">
                <a:moveTo>
                  <a:pt x="0" y="0"/>
                </a:moveTo>
                <a:lnTo>
                  <a:pt x="3841557" y="0"/>
                </a:lnTo>
                <a:lnTo>
                  <a:pt x="3841557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09285" y="3355357"/>
            <a:ext cx="5855667" cy="4848113"/>
          </a:xfrm>
          <a:custGeom>
            <a:avLst/>
            <a:gdLst/>
            <a:ahLst/>
            <a:cxnLst/>
            <a:rect r="r" b="b" t="t" l="l"/>
            <a:pathLst>
              <a:path h="4848113" w="5855667">
                <a:moveTo>
                  <a:pt x="0" y="0"/>
                </a:moveTo>
                <a:lnTo>
                  <a:pt x="5855667" y="0"/>
                </a:lnTo>
                <a:lnTo>
                  <a:pt x="5855667" y="4848113"/>
                </a:lnTo>
                <a:lnTo>
                  <a:pt x="0" y="4848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1804" y="400519"/>
            <a:ext cx="11751500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11 예측결과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3018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22013" y="3449890"/>
            <a:ext cx="5437287" cy="52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대부분의 클래스는 잘 분류됨</a:t>
            </a: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많이 헷갈린 경우 :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plastic</a:t>
            </a: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vs trash</a:t>
            </a: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특히</a:t>
            </a:r>
            <a:r>
              <a:rPr lang="en-US" sz="3089">
                <a:solidFill>
                  <a:srgbClr val="FFBD59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3089">
                <a:solidFill>
                  <a:srgbClr val="80008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trash 클래스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는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</a:t>
            </a:r>
            <a:r>
              <a:rPr lang="en-US" sz="3089">
                <a:solidFill>
                  <a:srgbClr val="80008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적은 데이터 수(12개)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때문에 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예측 실패 경향이 있음</a:t>
            </a:r>
          </a:p>
          <a:p>
            <a:pPr algn="l">
              <a:lnSpc>
                <a:spcPts val="525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0029" y="714873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9173" y="681680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9874" y="1067888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920" y="2941714"/>
            <a:ext cx="3841557" cy="5532383"/>
          </a:xfrm>
          <a:custGeom>
            <a:avLst/>
            <a:gdLst/>
            <a:ahLst/>
            <a:cxnLst/>
            <a:rect r="r" b="b" t="t" l="l"/>
            <a:pathLst>
              <a:path h="5532383" w="3841557">
                <a:moveTo>
                  <a:pt x="0" y="0"/>
                </a:moveTo>
                <a:lnTo>
                  <a:pt x="3841557" y="0"/>
                </a:lnTo>
                <a:lnTo>
                  <a:pt x="3841557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27202" y="3134501"/>
            <a:ext cx="6216438" cy="5146808"/>
          </a:xfrm>
          <a:custGeom>
            <a:avLst/>
            <a:gdLst/>
            <a:ahLst/>
            <a:cxnLst/>
            <a:rect r="r" b="b" t="t" l="l"/>
            <a:pathLst>
              <a:path h="5146808" w="6216438">
                <a:moveTo>
                  <a:pt x="0" y="0"/>
                </a:moveTo>
                <a:lnTo>
                  <a:pt x="6216438" y="0"/>
                </a:lnTo>
                <a:lnTo>
                  <a:pt x="6216438" y="5146808"/>
                </a:lnTo>
                <a:lnTo>
                  <a:pt x="0" y="5146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1804" y="400519"/>
            <a:ext cx="11751500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16 예측결과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3018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22423" y="3824810"/>
            <a:ext cx="5210671" cy="36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대부분의 클래스는 잘 분류됨</a:t>
            </a: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많이 헷갈린 경우 :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glass</a:t>
            </a: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vs plastic</a:t>
            </a:r>
          </a:p>
          <a:p>
            <a:pPr algn="l">
              <a:lnSpc>
                <a:spcPts val="5252"/>
              </a:lnSpc>
            </a:pPr>
          </a:p>
          <a:p>
            <a:pPr algn="l">
              <a:lnSpc>
                <a:spcPts val="525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0029" y="714873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9173" y="681680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9874" y="1067888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1347" y="-719065"/>
            <a:ext cx="6225380" cy="11725130"/>
            <a:chOff x="0" y="0"/>
            <a:chExt cx="1901004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1004" cy="3580426"/>
            </a:xfrm>
            <a:custGeom>
              <a:avLst/>
              <a:gdLst/>
              <a:ahLst/>
              <a:cxnLst/>
              <a:rect r="r" b="b" t="t" l="l"/>
              <a:pathLst>
                <a:path h="3580426" w="1901004">
                  <a:moveTo>
                    <a:pt x="0" y="0"/>
                  </a:moveTo>
                  <a:lnTo>
                    <a:pt x="1901004" y="0"/>
                  </a:lnTo>
                  <a:lnTo>
                    <a:pt x="1901004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01004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5400000">
            <a:off x="-3063056" y="337862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400000">
            <a:off x="-3063056" y="6517192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3540037"/>
                </a:moveTo>
                <a:lnTo>
                  <a:pt x="6126112" y="3540037"/>
                </a:lnTo>
                <a:lnTo>
                  <a:pt x="6126112" y="0"/>
                </a:lnTo>
                <a:lnTo>
                  <a:pt x="0" y="0"/>
                </a:lnTo>
                <a:lnTo>
                  <a:pt x="0" y="35400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5664" y="5002228"/>
            <a:ext cx="4656929" cy="3899589"/>
          </a:xfrm>
          <a:custGeom>
            <a:avLst/>
            <a:gdLst/>
            <a:ahLst/>
            <a:cxnLst/>
            <a:rect r="r" b="b" t="t" l="l"/>
            <a:pathLst>
              <a:path h="3899589" w="4656929">
                <a:moveTo>
                  <a:pt x="0" y="0"/>
                </a:moveTo>
                <a:lnTo>
                  <a:pt x="4656929" y="0"/>
                </a:lnTo>
                <a:lnTo>
                  <a:pt x="4656929" y="3899589"/>
                </a:lnTo>
                <a:lnTo>
                  <a:pt x="0" y="389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92754" r="-6181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-256644" y="3513195"/>
            <a:ext cx="11131109" cy="3260609"/>
            <a:chOff x="0" y="0"/>
            <a:chExt cx="1535905" cy="449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5905" cy="449909"/>
            </a:xfrm>
            <a:custGeom>
              <a:avLst/>
              <a:gdLst/>
              <a:ahLst/>
              <a:cxnLst/>
              <a:rect r="r" b="b" t="t" l="l"/>
              <a:pathLst>
                <a:path h="449909" w="1535905">
                  <a:moveTo>
                    <a:pt x="512245" y="19070"/>
                  </a:moveTo>
                  <a:cubicBezTo>
                    <a:pt x="590733" y="7556"/>
                    <a:pt x="680506" y="0"/>
                    <a:pt x="768366" y="0"/>
                  </a:cubicBezTo>
                  <a:cubicBezTo>
                    <a:pt x="856229" y="0"/>
                    <a:pt x="940774" y="6476"/>
                    <a:pt x="1018686" y="17990"/>
                  </a:cubicBezTo>
                  <a:cubicBezTo>
                    <a:pt x="1020346" y="18350"/>
                    <a:pt x="1022003" y="18350"/>
                    <a:pt x="1023660" y="18710"/>
                  </a:cubicBezTo>
                  <a:cubicBezTo>
                    <a:pt x="1316253" y="64765"/>
                    <a:pt x="1531761" y="186379"/>
                    <a:pt x="1535905" y="320441"/>
                  </a:cubicBezTo>
                  <a:lnTo>
                    <a:pt x="1535905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144" y="185660"/>
                    <a:pt x="216336" y="64045"/>
                    <a:pt x="512245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79375"/>
              <a:ext cx="1535905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35664" y="1385183"/>
            <a:ext cx="4748302" cy="3886596"/>
          </a:xfrm>
          <a:custGeom>
            <a:avLst/>
            <a:gdLst/>
            <a:ahLst/>
            <a:cxnLst/>
            <a:rect r="r" b="b" t="t" l="l"/>
            <a:pathLst>
              <a:path h="3886596" w="4748302">
                <a:moveTo>
                  <a:pt x="0" y="0"/>
                </a:moveTo>
                <a:lnTo>
                  <a:pt x="4748302" y="0"/>
                </a:lnTo>
                <a:lnTo>
                  <a:pt x="4748302" y="3886597"/>
                </a:lnTo>
                <a:lnTo>
                  <a:pt x="0" y="388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58698" b="-9339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16311" y="1223258"/>
            <a:ext cx="11442989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sp>
        <p:nvSpPr>
          <p:cNvPr name="AutoShape 13" id="13"/>
          <p:cNvSpPr/>
          <p:nvPr/>
        </p:nvSpPr>
        <p:spPr>
          <a:xfrm>
            <a:off x="4764196" y="3766433"/>
            <a:ext cx="14937019" cy="0"/>
          </a:xfrm>
          <a:prstGeom prst="line">
            <a:avLst/>
          </a:prstGeom>
          <a:ln cap="rnd" w="9525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true" flipV="false" rot="0">
            <a:off x="5534034" y="4783950"/>
            <a:ext cx="3437307" cy="627553"/>
          </a:xfrm>
          <a:custGeom>
            <a:avLst/>
            <a:gdLst/>
            <a:ahLst/>
            <a:cxnLst/>
            <a:rect r="r" b="b" t="t" l="l"/>
            <a:pathLst>
              <a:path h="627553" w="3437307">
                <a:moveTo>
                  <a:pt x="3437306" y="0"/>
                </a:moveTo>
                <a:lnTo>
                  <a:pt x="0" y="0"/>
                </a:lnTo>
                <a:lnTo>
                  <a:pt x="0" y="627552"/>
                </a:lnTo>
                <a:lnTo>
                  <a:pt x="3437306" y="627552"/>
                </a:lnTo>
                <a:lnTo>
                  <a:pt x="3437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6534243" y="4783950"/>
            <a:ext cx="4874195" cy="627553"/>
          </a:xfrm>
          <a:custGeom>
            <a:avLst/>
            <a:gdLst/>
            <a:ahLst/>
            <a:cxnLst/>
            <a:rect r="r" b="b" t="t" l="l"/>
            <a:pathLst>
              <a:path h="627553" w="4874195">
                <a:moveTo>
                  <a:pt x="4874195" y="0"/>
                </a:moveTo>
                <a:lnTo>
                  <a:pt x="0" y="0"/>
                </a:lnTo>
                <a:lnTo>
                  <a:pt x="0" y="627552"/>
                </a:lnTo>
                <a:lnTo>
                  <a:pt x="4874195" y="627552"/>
                </a:lnTo>
                <a:lnTo>
                  <a:pt x="48741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5534034" y="5544898"/>
            <a:ext cx="3437307" cy="627553"/>
          </a:xfrm>
          <a:custGeom>
            <a:avLst/>
            <a:gdLst/>
            <a:ahLst/>
            <a:cxnLst/>
            <a:rect r="r" b="b" t="t" l="l"/>
            <a:pathLst>
              <a:path h="627553" w="3437307">
                <a:moveTo>
                  <a:pt x="3437306" y="0"/>
                </a:moveTo>
                <a:lnTo>
                  <a:pt x="0" y="0"/>
                </a:lnTo>
                <a:lnTo>
                  <a:pt x="0" y="627552"/>
                </a:lnTo>
                <a:lnTo>
                  <a:pt x="3437306" y="627552"/>
                </a:lnTo>
                <a:lnTo>
                  <a:pt x="3437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6534243" y="5544898"/>
            <a:ext cx="4874195" cy="627553"/>
          </a:xfrm>
          <a:custGeom>
            <a:avLst/>
            <a:gdLst/>
            <a:ahLst/>
            <a:cxnLst/>
            <a:rect r="r" b="b" t="t" l="l"/>
            <a:pathLst>
              <a:path h="627553" w="4874195">
                <a:moveTo>
                  <a:pt x="4874195" y="0"/>
                </a:moveTo>
                <a:lnTo>
                  <a:pt x="0" y="0"/>
                </a:lnTo>
                <a:lnTo>
                  <a:pt x="0" y="627552"/>
                </a:lnTo>
                <a:lnTo>
                  <a:pt x="4874195" y="627552"/>
                </a:lnTo>
                <a:lnTo>
                  <a:pt x="48741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5534034" y="6305845"/>
            <a:ext cx="3437307" cy="627553"/>
          </a:xfrm>
          <a:custGeom>
            <a:avLst/>
            <a:gdLst/>
            <a:ahLst/>
            <a:cxnLst/>
            <a:rect r="r" b="b" t="t" l="l"/>
            <a:pathLst>
              <a:path h="627553" w="3437307">
                <a:moveTo>
                  <a:pt x="3437306" y="0"/>
                </a:moveTo>
                <a:lnTo>
                  <a:pt x="0" y="0"/>
                </a:lnTo>
                <a:lnTo>
                  <a:pt x="0" y="627553"/>
                </a:lnTo>
                <a:lnTo>
                  <a:pt x="3437306" y="627553"/>
                </a:lnTo>
                <a:lnTo>
                  <a:pt x="3437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6534243" y="6305845"/>
            <a:ext cx="4874195" cy="627553"/>
          </a:xfrm>
          <a:custGeom>
            <a:avLst/>
            <a:gdLst/>
            <a:ahLst/>
            <a:cxnLst/>
            <a:rect r="r" b="b" t="t" l="l"/>
            <a:pathLst>
              <a:path h="627553" w="4874195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5534034" y="7066793"/>
            <a:ext cx="3437307" cy="627553"/>
          </a:xfrm>
          <a:custGeom>
            <a:avLst/>
            <a:gdLst/>
            <a:ahLst/>
            <a:cxnLst/>
            <a:rect r="r" b="b" t="t" l="l"/>
            <a:pathLst>
              <a:path h="627553" w="3437307">
                <a:moveTo>
                  <a:pt x="3437306" y="0"/>
                </a:moveTo>
                <a:lnTo>
                  <a:pt x="0" y="0"/>
                </a:lnTo>
                <a:lnTo>
                  <a:pt x="0" y="627553"/>
                </a:lnTo>
                <a:lnTo>
                  <a:pt x="3437306" y="627553"/>
                </a:lnTo>
                <a:lnTo>
                  <a:pt x="3437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6534243" y="7066793"/>
            <a:ext cx="4874195" cy="627553"/>
          </a:xfrm>
          <a:custGeom>
            <a:avLst/>
            <a:gdLst/>
            <a:ahLst/>
            <a:cxnLst/>
            <a:rect r="r" b="b" t="t" l="l"/>
            <a:pathLst>
              <a:path h="627553" w="4874195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5534034" y="7827741"/>
            <a:ext cx="3437307" cy="627553"/>
          </a:xfrm>
          <a:custGeom>
            <a:avLst/>
            <a:gdLst/>
            <a:ahLst/>
            <a:cxnLst/>
            <a:rect r="r" b="b" t="t" l="l"/>
            <a:pathLst>
              <a:path h="627553" w="3437307">
                <a:moveTo>
                  <a:pt x="3437306" y="0"/>
                </a:moveTo>
                <a:lnTo>
                  <a:pt x="0" y="0"/>
                </a:lnTo>
                <a:lnTo>
                  <a:pt x="0" y="627553"/>
                </a:lnTo>
                <a:lnTo>
                  <a:pt x="3437306" y="627553"/>
                </a:lnTo>
                <a:lnTo>
                  <a:pt x="34373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6534243" y="7827741"/>
            <a:ext cx="4874195" cy="627553"/>
          </a:xfrm>
          <a:custGeom>
            <a:avLst/>
            <a:gdLst/>
            <a:ahLst/>
            <a:cxnLst/>
            <a:rect r="r" b="b" t="t" l="l"/>
            <a:pathLst>
              <a:path h="627553" w="4874195">
                <a:moveTo>
                  <a:pt x="4874195" y="0"/>
                </a:moveTo>
                <a:lnTo>
                  <a:pt x="0" y="0"/>
                </a:lnTo>
                <a:lnTo>
                  <a:pt x="0" y="627553"/>
                </a:lnTo>
                <a:lnTo>
                  <a:pt x="4874195" y="627553"/>
                </a:lnTo>
                <a:lnTo>
                  <a:pt x="48741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050171" y="1547108"/>
            <a:ext cx="1778089" cy="1613616"/>
          </a:xfrm>
          <a:custGeom>
            <a:avLst/>
            <a:gdLst/>
            <a:ahLst/>
            <a:cxnLst/>
            <a:rect r="r" b="b" t="t" l="l"/>
            <a:pathLst>
              <a:path h="1613616" w="1778089">
                <a:moveTo>
                  <a:pt x="0" y="0"/>
                </a:moveTo>
                <a:lnTo>
                  <a:pt x="1778089" y="0"/>
                </a:lnTo>
                <a:lnTo>
                  <a:pt x="1778089" y="1613616"/>
                </a:lnTo>
                <a:lnTo>
                  <a:pt x="0" y="1613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698746" y="4783950"/>
            <a:ext cx="6057634" cy="3558860"/>
          </a:xfrm>
          <a:custGeom>
            <a:avLst/>
            <a:gdLst/>
            <a:ahLst/>
            <a:cxnLst/>
            <a:rect r="r" b="b" t="t" l="l"/>
            <a:pathLst>
              <a:path h="3558860" w="6057634">
                <a:moveTo>
                  <a:pt x="0" y="0"/>
                </a:moveTo>
                <a:lnTo>
                  <a:pt x="6057634" y="0"/>
                </a:lnTo>
                <a:lnTo>
                  <a:pt x="6057634" y="3558860"/>
                </a:lnTo>
                <a:lnTo>
                  <a:pt x="0" y="3558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534034" y="4842359"/>
            <a:ext cx="47887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주제 선정 이유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72962" y="4824694"/>
            <a:ext cx="63547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34034" y="5603306"/>
            <a:ext cx="47887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VGG 모델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72962" y="5585642"/>
            <a:ext cx="63547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34034" y="6364254"/>
            <a:ext cx="47887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ResNet 모델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72962" y="6346590"/>
            <a:ext cx="63547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34034" y="7125202"/>
            <a:ext cx="47887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결론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772962" y="7107538"/>
            <a:ext cx="63547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34034" y="7886150"/>
            <a:ext cx="47887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웹 시연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72962" y="7868486"/>
            <a:ext cx="63547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024876"/>
            <a:ext cx="5389433" cy="4446282"/>
          </a:xfrm>
          <a:custGeom>
            <a:avLst/>
            <a:gdLst/>
            <a:ahLst/>
            <a:cxnLst/>
            <a:rect r="r" b="b" t="t" l="l"/>
            <a:pathLst>
              <a:path h="4446282" w="5389433">
                <a:moveTo>
                  <a:pt x="0" y="0"/>
                </a:moveTo>
                <a:lnTo>
                  <a:pt x="5389433" y="0"/>
                </a:lnTo>
                <a:lnTo>
                  <a:pt x="5389433" y="4446282"/>
                </a:lnTo>
                <a:lnTo>
                  <a:pt x="0" y="4446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8878" y="6521851"/>
            <a:ext cx="6376289" cy="212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13"/>
              </a:lnSpc>
              <a:spcBef>
                <a:spcPct val="0"/>
              </a:spcBef>
            </a:pPr>
            <a:r>
              <a:rPr lang="en-US" sz="12223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김 성 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5868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3" y="1466914"/>
            <a:ext cx="124094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VGGNET 16 19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743" y="827164"/>
            <a:ext cx="4125165" cy="8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4755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증강하고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966" y="1001858"/>
            <a:ext cx="12659358" cy="220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9"/>
              </a:lnSpc>
              <a:spcBef>
                <a:spcPct val="0"/>
              </a:spcBef>
            </a:pPr>
            <a:r>
              <a:rPr lang="en-US" sz="125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순서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689008" y="-719065"/>
            <a:ext cx="5449789" cy="11725130"/>
            <a:chOff x="0" y="0"/>
            <a:chExt cx="1664166" cy="358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4941482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078316" y="3513195"/>
            <a:ext cx="11671631" cy="3260609"/>
            <a:chOff x="0" y="0"/>
            <a:chExt cx="1610488" cy="449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67895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7039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941482" y="7211268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159042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165454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26913" y="5165454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6918" y="5165454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7171865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26913" y="7171865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46918" y="7168457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26913" y="3159042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6918" y="3162451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00034">
            <a:off x="1673896" y="3354935"/>
            <a:ext cx="436555" cy="1298304"/>
          </a:xfrm>
          <a:custGeom>
            <a:avLst/>
            <a:gdLst/>
            <a:ahLst/>
            <a:cxnLst/>
            <a:rect r="r" b="b" t="t" l="l"/>
            <a:pathLst>
              <a:path h="1298304" w="436555">
                <a:moveTo>
                  <a:pt x="0" y="0"/>
                </a:moveTo>
                <a:lnTo>
                  <a:pt x="436555" y="0"/>
                </a:lnTo>
                <a:lnTo>
                  <a:pt x="436555" y="1298304"/>
                </a:lnTo>
                <a:lnTo>
                  <a:pt x="0" y="1298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9306" y="5597714"/>
            <a:ext cx="942885" cy="909884"/>
          </a:xfrm>
          <a:custGeom>
            <a:avLst/>
            <a:gdLst/>
            <a:ahLst/>
            <a:cxnLst/>
            <a:rect r="r" b="b" t="t" l="l"/>
            <a:pathLst>
              <a:path h="909884" w="942885">
                <a:moveTo>
                  <a:pt x="0" y="0"/>
                </a:moveTo>
                <a:lnTo>
                  <a:pt x="942885" y="0"/>
                </a:lnTo>
                <a:lnTo>
                  <a:pt x="942885" y="909883"/>
                </a:lnTo>
                <a:lnTo>
                  <a:pt x="0" y="909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4146" y="7416107"/>
            <a:ext cx="833205" cy="1072796"/>
          </a:xfrm>
          <a:custGeom>
            <a:avLst/>
            <a:gdLst/>
            <a:ahLst/>
            <a:cxnLst/>
            <a:rect r="r" b="b" t="t" l="l"/>
            <a:pathLst>
              <a:path h="1072796" w="833205">
                <a:moveTo>
                  <a:pt x="0" y="0"/>
                </a:moveTo>
                <a:lnTo>
                  <a:pt x="833205" y="0"/>
                </a:lnTo>
                <a:lnTo>
                  <a:pt x="833205" y="1072796"/>
                </a:lnTo>
                <a:lnTo>
                  <a:pt x="0" y="107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897740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4476" y="5832255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14476" y="7734021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14476" y="3823361"/>
            <a:ext cx="8757872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VGG16과 VGG19 비교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555" y="788156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54964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418394" y="3567355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49" y="0"/>
                </a:moveTo>
                <a:lnTo>
                  <a:pt x="0" y="0"/>
                </a:lnTo>
                <a:lnTo>
                  <a:pt x="0" y="816443"/>
                </a:lnTo>
                <a:lnTo>
                  <a:pt x="4584049" y="816443"/>
                </a:lnTo>
                <a:lnTo>
                  <a:pt x="45840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91197" y="3567355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50" y="0"/>
                </a:lnTo>
                <a:lnTo>
                  <a:pt x="4584050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7292" y="3342442"/>
            <a:ext cx="1666708" cy="6639507"/>
          </a:xfrm>
          <a:custGeom>
            <a:avLst/>
            <a:gdLst/>
            <a:ahLst/>
            <a:cxnLst/>
            <a:rect r="r" b="b" t="t" l="l"/>
            <a:pathLst>
              <a:path h="6639507" w="1666708">
                <a:moveTo>
                  <a:pt x="0" y="0"/>
                </a:moveTo>
                <a:lnTo>
                  <a:pt x="1666708" y="0"/>
                </a:lnTo>
                <a:lnTo>
                  <a:pt x="1666708" y="6639507"/>
                </a:lnTo>
                <a:lnTo>
                  <a:pt x="0" y="6639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78407" y="2818072"/>
            <a:ext cx="1699590" cy="7212572"/>
          </a:xfrm>
          <a:custGeom>
            <a:avLst/>
            <a:gdLst/>
            <a:ahLst/>
            <a:cxnLst/>
            <a:rect r="r" b="b" t="t" l="l"/>
            <a:pathLst>
              <a:path h="7212572" w="1699590">
                <a:moveTo>
                  <a:pt x="0" y="0"/>
                </a:moveTo>
                <a:lnTo>
                  <a:pt x="1699590" y="0"/>
                </a:lnTo>
                <a:lnTo>
                  <a:pt x="1699590" y="7212572"/>
                </a:lnTo>
                <a:lnTo>
                  <a:pt x="0" y="72125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48" t="0" r="-334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9401" y="1141172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3982" y="1202327"/>
            <a:ext cx="14060037" cy="13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16과 VGG 19의 차이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1110" y="3731102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19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089110" y="3567355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61914" y="3567355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1826" y="3731102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6961" y="4836689"/>
            <a:ext cx="5592961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16개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컨볼루션 레이어 수 : 13개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완전 연결층 : 3개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매개변수 : 약 1억 3800만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연산량 : 19보다는 적음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8394" y="4836689"/>
            <a:ext cx="5592961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19개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컨볼루션 레이어 수 : 16개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완전 연결층 : 3개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매개변수 :약 1억 4400만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연산량 : 16보다 더 큼 /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구조가 깊은 대신 성능이 향상되었지만, 계산 자원과 학습 시간이 더 필요함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데이터 변형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1550" y="3566002"/>
            <a:ext cx="4898187" cy="5162780"/>
          </a:xfrm>
          <a:custGeom>
            <a:avLst/>
            <a:gdLst/>
            <a:ahLst/>
            <a:cxnLst/>
            <a:rect r="r" b="b" t="t" l="l"/>
            <a:pathLst>
              <a:path h="5162780" w="4898187">
                <a:moveTo>
                  <a:pt x="0" y="0"/>
                </a:moveTo>
                <a:lnTo>
                  <a:pt x="4898187" y="0"/>
                </a:lnTo>
                <a:lnTo>
                  <a:pt x="4898187" y="5162780"/>
                </a:lnTo>
                <a:lnTo>
                  <a:pt x="0" y="5162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7183" y="3566002"/>
            <a:ext cx="4898187" cy="5162780"/>
          </a:xfrm>
          <a:custGeom>
            <a:avLst/>
            <a:gdLst/>
            <a:ahLst/>
            <a:cxnLst/>
            <a:rect r="r" b="b" t="t" l="l"/>
            <a:pathLst>
              <a:path h="5162780" w="4898187">
                <a:moveTo>
                  <a:pt x="0" y="0"/>
                </a:moveTo>
                <a:lnTo>
                  <a:pt x="4898187" y="0"/>
                </a:lnTo>
                <a:lnTo>
                  <a:pt x="4898187" y="5162780"/>
                </a:lnTo>
                <a:lnTo>
                  <a:pt x="0" y="5162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0738" y="3656374"/>
            <a:ext cx="1089739" cy="957608"/>
          </a:xfrm>
          <a:custGeom>
            <a:avLst/>
            <a:gdLst/>
            <a:ahLst/>
            <a:cxnLst/>
            <a:rect r="r" b="b" t="t" l="l"/>
            <a:pathLst>
              <a:path h="957608" w="1089739">
                <a:moveTo>
                  <a:pt x="0" y="0"/>
                </a:moveTo>
                <a:lnTo>
                  <a:pt x="1089739" y="0"/>
                </a:lnTo>
                <a:lnTo>
                  <a:pt x="1089739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59109" y="6390986"/>
            <a:ext cx="408306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이미지 좌우 반전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4742" y="6081423"/>
            <a:ext cx="408306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이미지를 -15 /+15도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사이 무작위 회전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954985" y="3656374"/>
            <a:ext cx="1089739" cy="957608"/>
          </a:xfrm>
          <a:custGeom>
            <a:avLst/>
            <a:gdLst/>
            <a:ahLst/>
            <a:cxnLst/>
            <a:rect r="r" b="b" t="t" l="l"/>
            <a:pathLst>
              <a:path h="957608" w="1089739">
                <a:moveTo>
                  <a:pt x="0" y="0"/>
                </a:moveTo>
                <a:lnTo>
                  <a:pt x="1089739" y="0"/>
                </a:lnTo>
                <a:lnTo>
                  <a:pt x="1089739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공통 전처리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5614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6" y="0"/>
                </a:lnTo>
                <a:lnTo>
                  <a:pt x="3478356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05945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0807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035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이미지 256 리사이즈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5365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중앙을 224로 크롭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67254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4949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8982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4683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938911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텐서로 변환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9242" y="6002466"/>
            <a:ext cx="2899514" cy="130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ImageNet 기준</a:t>
            </a:r>
          </a:p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평균과 표준편차로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정규화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151131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01588" y="3437367"/>
            <a:ext cx="8769767" cy="5820933"/>
          </a:xfrm>
          <a:custGeom>
            <a:avLst/>
            <a:gdLst/>
            <a:ahLst/>
            <a:cxnLst/>
            <a:rect r="r" b="b" t="t" l="l"/>
            <a:pathLst>
              <a:path h="5820933" w="8769767">
                <a:moveTo>
                  <a:pt x="0" y="0"/>
                </a:moveTo>
                <a:lnTo>
                  <a:pt x="8769767" y="0"/>
                </a:lnTo>
                <a:lnTo>
                  <a:pt x="876976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31360" y="3466621"/>
            <a:ext cx="8944678" cy="5791679"/>
          </a:xfrm>
          <a:custGeom>
            <a:avLst/>
            <a:gdLst/>
            <a:ahLst/>
            <a:cxnLst/>
            <a:rect r="r" b="b" t="t" l="l"/>
            <a:pathLst>
              <a:path h="5791679" w="8944678">
                <a:moveTo>
                  <a:pt x="0" y="0"/>
                </a:moveTo>
                <a:lnTo>
                  <a:pt x="8944679" y="0"/>
                </a:lnTo>
                <a:lnTo>
                  <a:pt x="8944679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30484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3367236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16720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0691351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40835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12365" y="4235778"/>
            <a:ext cx="6189891" cy="5701842"/>
          </a:xfrm>
          <a:custGeom>
            <a:avLst/>
            <a:gdLst/>
            <a:ahLst/>
            <a:cxnLst/>
            <a:rect r="r" b="b" t="t" l="l"/>
            <a:pathLst>
              <a:path h="5701842" w="6189891">
                <a:moveTo>
                  <a:pt x="0" y="0"/>
                </a:moveTo>
                <a:lnTo>
                  <a:pt x="6189892" y="0"/>
                </a:lnTo>
                <a:lnTo>
                  <a:pt x="6189892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33468" y="4226418"/>
            <a:ext cx="6243302" cy="5711202"/>
          </a:xfrm>
          <a:custGeom>
            <a:avLst/>
            <a:gdLst/>
            <a:ahLst/>
            <a:cxnLst/>
            <a:rect r="r" b="b" t="t" l="l"/>
            <a:pathLst>
              <a:path h="5711202" w="6243302">
                <a:moveTo>
                  <a:pt x="0" y="0"/>
                </a:moveTo>
                <a:lnTo>
                  <a:pt x="6243302" y="0"/>
                </a:lnTo>
                <a:lnTo>
                  <a:pt x="6243302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67236" y="3174935"/>
            <a:ext cx="6880150" cy="63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오차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1351" y="3174935"/>
            <a:ext cx="6880150" cy="63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정확도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538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256536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3367236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16720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691351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40835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12995" y="4273878"/>
            <a:ext cx="7474972" cy="5993711"/>
          </a:xfrm>
          <a:custGeom>
            <a:avLst/>
            <a:gdLst/>
            <a:ahLst/>
            <a:cxnLst/>
            <a:rect r="r" b="b" t="t" l="l"/>
            <a:pathLst>
              <a:path h="5993711" w="7474972">
                <a:moveTo>
                  <a:pt x="0" y="0"/>
                </a:moveTo>
                <a:lnTo>
                  <a:pt x="7474972" y="0"/>
                </a:lnTo>
                <a:lnTo>
                  <a:pt x="7474972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23454" y="4269713"/>
            <a:ext cx="7397055" cy="5997876"/>
          </a:xfrm>
          <a:custGeom>
            <a:avLst/>
            <a:gdLst/>
            <a:ahLst/>
            <a:cxnLst/>
            <a:rect r="r" b="b" t="t" l="l"/>
            <a:pathLst>
              <a:path h="5997876" w="7397055">
                <a:moveTo>
                  <a:pt x="0" y="0"/>
                </a:moveTo>
                <a:lnTo>
                  <a:pt x="7397054" y="0"/>
                </a:lnTo>
                <a:lnTo>
                  <a:pt x="7397054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38891" y="8491249"/>
            <a:ext cx="1608495" cy="1534102"/>
          </a:xfrm>
          <a:custGeom>
            <a:avLst/>
            <a:gdLst/>
            <a:ahLst/>
            <a:cxnLst/>
            <a:rect r="r" b="b" t="t" l="l"/>
            <a:pathLst>
              <a:path h="1534102" w="1608495">
                <a:moveTo>
                  <a:pt x="0" y="0"/>
                </a:moveTo>
                <a:lnTo>
                  <a:pt x="1608495" y="0"/>
                </a:lnTo>
                <a:lnTo>
                  <a:pt x="1608495" y="1534102"/>
                </a:lnTo>
                <a:lnTo>
                  <a:pt x="0" y="15341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45963" y="8491249"/>
            <a:ext cx="1625539" cy="1534102"/>
          </a:xfrm>
          <a:custGeom>
            <a:avLst/>
            <a:gdLst/>
            <a:ahLst/>
            <a:cxnLst/>
            <a:rect r="r" b="b" t="t" l="l"/>
            <a:pathLst>
              <a:path h="1534102" w="1625539">
                <a:moveTo>
                  <a:pt x="0" y="0"/>
                </a:moveTo>
                <a:lnTo>
                  <a:pt x="1625538" y="0"/>
                </a:lnTo>
                <a:lnTo>
                  <a:pt x="1625538" y="1534102"/>
                </a:lnTo>
                <a:lnTo>
                  <a:pt x="0" y="1534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766232" y="675234"/>
            <a:ext cx="14121735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예측 결과 차이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67236" y="3174935"/>
            <a:ext cx="6880150" cy="63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91351" y="3174935"/>
            <a:ext cx="6880150" cy="63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19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38569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849718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2774054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04720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true" rot="5400000">
            <a:off x="-2516625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400000">
            <a:off x="-2516625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893609" y="4188153"/>
          <a:ext cx="10296722" cy="5870247"/>
        </p:xfrm>
        <a:graphic>
          <a:graphicData uri="http://schemas.openxmlformats.org/drawingml/2006/table">
            <a:tbl>
              <a:tblPr/>
              <a:tblGrid>
                <a:gridCol w="3432241"/>
                <a:gridCol w="3432241"/>
                <a:gridCol w="3432241"/>
              </a:tblGrid>
              <a:tr h="1160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변형 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변형 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0.865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0.877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5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0.448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0.358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0">
            <a:off x="9014274" y="6164220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66232" y="703809"/>
            <a:ext cx="14121735" cy="15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40"/>
              </a:lnSpc>
              <a:spcBef>
                <a:spcPct val="0"/>
              </a:spcBef>
            </a:pPr>
            <a:r>
              <a:rPr lang="en-US" sz="9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데이터 변형에 따른 차이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19946" y="3200126"/>
            <a:ext cx="8769547" cy="630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동일한 VGG 16 / 데이터 변형 차이 비교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0053" y="6397725"/>
            <a:ext cx="8769547" cy="62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성능이 약간 개선되었음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014274" y="8502028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8966" y="1054391"/>
            <a:ext cx="8241563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주제 선정 이유</a:t>
            </a:r>
          </a:p>
        </p:txBody>
      </p:sp>
      <p:sp>
        <p:nvSpPr>
          <p:cNvPr name="AutoShape 9" id="9"/>
          <p:cNvSpPr/>
          <p:nvPr/>
        </p:nvSpPr>
        <p:spPr>
          <a:xfrm>
            <a:off x="-1253923" y="3483266"/>
            <a:ext cx="10053996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diamond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38119" y="4014198"/>
            <a:ext cx="5133190" cy="2258604"/>
          </a:xfrm>
          <a:custGeom>
            <a:avLst/>
            <a:gdLst/>
            <a:ahLst/>
            <a:cxnLst/>
            <a:rect r="r" b="b" t="t" l="l"/>
            <a:pathLst>
              <a:path h="2258604" w="5133190">
                <a:moveTo>
                  <a:pt x="0" y="0"/>
                </a:moveTo>
                <a:lnTo>
                  <a:pt x="5133190" y="0"/>
                </a:lnTo>
                <a:lnTo>
                  <a:pt x="5133190" y="2258604"/>
                </a:lnTo>
                <a:lnTo>
                  <a:pt x="0" y="225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99076" y="932224"/>
            <a:ext cx="4211276" cy="8422551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6958" t="0" r="-1695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8966" y="4545983"/>
            <a:ext cx="7009927" cy="439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환경 보호와 재활용의 중요성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어린이의 분리수거 어려움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전이 학습 활용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“어린이 분리수거 도우미 AI” 개발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235868" y="1659674"/>
            <a:ext cx="881665" cy="69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7241" y="5659188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8878" y="6521851"/>
            <a:ext cx="6376289" cy="212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13"/>
              </a:lnSpc>
              <a:spcBef>
                <a:spcPct val="0"/>
              </a:spcBef>
            </a:pPr>
            <a:r>
              <a:rPr lang="en-US" sz="12223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이 인 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5868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3" y="1466914"/>
            <a:ext cx="124094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 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743" y="827164"/>
            <a:ext cx="4125165" cy="8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4755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없이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6851" y="-127522"/>
            <a:ext cx="12659358" cy="220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9"/>
              </a:lnSpc>
              <a:spcBef>
                <a:spcPct val="0"/>
              </a:spcBef>
            </a:pPr>
            <a:r>
              <a:rPr lang="en-US" sz="125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순서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689008" y="-719065"/>
            <a:ext cx="5449789" cy="11725130"/>
            <a:chOff x="0" y="0"/>
            <a:chExt cx="1664166" cy="358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4941482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078316" y="3655780"/>
            <a:ext cx="11671631" cy="3260609"/>
            <a:chOff x="0" y="0"/>
            <a:chExt cx="1610488" cy="449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67895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7039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941482" y="7211268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8837" y="2223029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1" y="0"/>
                </a:lnTo>
                <a:lnTo>
                  <a:pt x="554543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8837" y="5929941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1" y="0"/>
                </a:lnTo>
                <a:lnTo>
                  <a:pt x="554543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47051" y="5929941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0" y="0"/>
                </a:lnTo>
                <a:lnTo>
                  <a:pt x="3640760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67055" y="5929941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8837" y="7850628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1" y="0"/>
                </a:lnTo>
                <a:lnTo>
                  <a:pt x="554543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847051" y="7850628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0" y="0"/>
                </a:lnTo>
                <a:lnTo>
                  <a:pt x="364076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67055" y="7847220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127460" y="2223029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0" y="0"/>
                </a:lnTo>
                <a:lnTo>
                  <a:pt x="364076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7199" y="2223029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00034">
            <a:off x="1589069" y="2461079"/>
            <a:ext cx="436555" cy="1298304"/>
          </a:xfrm>
          <a:custGeom>
            <a:avLst/>
            <a:gdLst/>
            <a:ahLst/>
            <a:cxnLst/>
            <a:rect r="r" b="b" t="t" l="l"/>
            <a:pathLst>
              <a:path h="1298304" w="436555">
                <a:moveTo>
                  <a:pt x="0" y="0"/>
                </a:moveTo>
                <a:lnTo>
                  <a:pt x="436555" y="0"/>
                </a:lnTo>
                <a:lnTo>
                  <a:pt x="436555" y="1298304"/>
                </a:lnTo>
                <a:lnTo>
                  <a:pt x="0" y="1298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9443" y="6362201"/>
            <a:ext cx="942885" cy="909884"/>
          </a:xfrm>
          <a:custGeom>
            <a:avLst/>
            <a:gdLst/>
            <a:ahLst/>
            <a:cxnLst/>
            <a:rect r="r" b="b" t="t" l="l"/>
            <a:pathLst>
              <a:path h="909884" w="942885">
                <a:moveTo>
                  <a:pt x="0" y="0"/>
                </a:moveTo>
                <a:lnTo>
                  <a:pt x="942885" y="0"/>
                </a:lnTo>
                <a:lnTo>
                  <a:pt x="942885" y="909884"/>
                </a:lnTo>
                <a:lnTo>
                  <a:pt x="0" y="909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4283" y="8094870"/>
            <a:ext cx="833205" cy="1072796"/>
          </a:xfrm>
          <a:custGeom>
            <a:avLst/>
            <a:gdLst/>
            <a:ahLst/>
            <a:cxnLst/>
            <a:rect r="r" b="b" t="t" l="l"/>
            <a:pathLst>
              <a:path h="1072796" w="833205">
                <a:moveTo>
                  <a:pt x="0" y="0"/>
                </a:moveTo>
                <a:lnTo>
                  <a:pt x="833205" y="0"/>
                </a:lnTo>
                <a:lnTo>
                  <a:pt x="833205" y="1072796"/>
                </a:lnTo>
                <a:lnTo>
                  <a:pt x="0" y="107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897740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4613" y="6596742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18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34613" y="8412784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18 vs 50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14476" y="2834472"/>
            <a:ext cx="8757872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VGG과 Resnet 비교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48837" y="4064397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1" y="0"/>
                </a:lnTo>
                <a:lnTo>
                  <a:pt x="554543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047597" y="4064397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67055" y="4064397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69443" y="4376201"/>
            <a:ext cx="942885" cy="909884"/>
          </a:xfrm>
          <a:custGeom>
            <a:avLst/>
            <a:gdLst/>
            <a:ahLst/>
            <a:cxnLst/>
            <a:rect r="r" b="b" t="t" l="l"/>
            <a:pathLst>
              <a:path h="909884" w="942885">
                <a:moveTo>
                  <a:pt x="0" y="0"/>
                </a:moveTo>
                <a:lnTo>
                  <a:pt x="942885" y="0"/>
                </a:lnTo>
                <a:lnTo>
                  <a:pt x="942885" y="909884"/>
                </a:lnTo>
                <a:lnTo>
                  <a:pt x="0" y="909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214476" y="4675840"/>
            <a:ext cx="8757872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50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555" y="788156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54964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074972" y="2971809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47776" y="2971809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935984" y="2971809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08788" y="2971809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788252"/>
            <a:ext cx="612076" cy="4114800"/>
          </a:xfrm>
          <a:custGeom>
            <a:avLst/>
            <a:gdLst/>
            <a:ahLst/>
            <a:cxnLst/>
            <a:rect r="r" b="b" t="t" l="l"/>
            <a:pathLst>
              <a:path h="4114800" w="612076">
                <a:moveTo>
                  <a:pt x="0" y="0"/>
                </a:moveTo>
                <a:lnTo>
                  <a:pt x="612076" y="0"/>
                </a:lnTo>
                <a:lnTo>
                  <a:pt x="612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9401" y="1141172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2774" y="1088083"/>
            <a:ext cx="14060037" cy="132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  <a:spcBef>
                <a:spcPct val="0"/>
              </a:spcBef>
            </a:pPr>
            <a:r>
              <a:rPr lang="en-US" sz="76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VGGNET과 RESNET의 차이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7688" y="3135556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ResNet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35556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VGGNet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2764" y="4181067"/>
            <a:ext cx="5592961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구조 : 단순한 블록 구조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깊은 네트워크를 구성하면 더 복잡한 특성을 학습할 수 있음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단. 레이어가 많아지면 기울기 소실 문제가 발생함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수에 따른 성능 향상에 한계 존재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89849" y="4181067"/>
            <a:ext cx="5592961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Skip Connection 사용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VGGNet의 기울기 소실 문제를 해결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기울기가 역전파될 때 값이 줄어들지 않도록 함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VGG에 비해 필터 수가 적고, 계산량이 더 적음에도 불구하고 더 깊은 구조 가능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824" y="821349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0969" y="78815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518320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55717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1669" y="117436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13982" y="540506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 VS 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577350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2511387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50" y="0"/>
                </a:moveTo>
                <a:lnTo>
                  <a:pt x="0" y="0"/>
                </a:lnTo>
                <a:lnTo>
                  <a:pt x="0" y="816443"/>
                </a:lnTo>
                <a:lnTo>
                  <a:pt x="4584050" y="816443"/>
                </a:lnTo>
                <a:lnTo>
                  <a:pt x="458405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3165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50" y="0"/>
                </a:lnTo>
                <a:lnTo>
                  <a:pt x="4584050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4514" y="3543777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0172" y="4507503"/>
            <a:ext cx="6171912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18개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매개변수 : 약 11.7백만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모델크기: 약 44MB 크기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특징: 훈련시간 짧음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활용: 계산 리소스가 제한된 환경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482484" y="4507503"/>
            <a:ext cx="6344746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50개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매개변수 :약 25.6백만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연산량 : 18의 약 2배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모델크기: 약 96MB 크기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특징</a:t>
            </a: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:</a:t>
            </a: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 병목설계, 더 높은 정확도.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활용: 높은 정확도가 필요한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              복잡한 작업, 충분한 리소스</a:t>
            </a:r>
          </a:p>
          <a:p>
            <a:pPr algn="just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667" y="4195178"/>
            <a:ext cx="10531815" cy="5292237"/>
          </a:xfrm>
          <a:custGeom>
            <a:avLst/>
            <a:gdLst/>
            <a:ahLst/>
            <a:cxnLst/>
            <a:rect r="r" b="b" t="t" l="l"/>
            <a:pathLst>
              <a:path h="5292237" w="10531815">
                <a:moveTo>
                  <a:pt x="0" y="0"/>
                </a:moveTo>
                <a:lnTo>
                  <a:pt x="10531815" y="0"/>
                </a:lnTo>
                <a:lnTo>
                  <a:pt x="10531815" y="5292237"/>
                </a:lnTo>
                <a:lnTo>
                  <a:pt x="0" y="5292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76325" y="8494033"/>
            <a:ext cx="1046875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545079" y="7868013"/>
            <a:ext cx="1252042" cy="125204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7121" y="7109288"/>
            <a:ext cx="3604681" cy="27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56B48C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16</a:t>
            </a: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에서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조기 종료</a:t>
            </a:r>
          </a:p>
          <a:p>
            <a:pPr algn="ctr">
              <a:lnSpc>
                <a:spcPts val="4325"/>
              </a:lnSpc>
            </a:pP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좋은 성능 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FF914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8735" y="2026118"/>
            <a:ext cx="29413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에포크에 따른 성능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250" y="3421843"/>
            <a:ext cx="3721805" cy="994938"/>
          </a:xfrm>
          <a:custGeom>
            <a:avLst/>
            <a:gdLst/>
            <a:ahLst/>
            <a:cxnLst/>
            <a:rect r="r" b="b" t="t" l="l"/>
            <a:pathLst>
              <a:path h="994938" w="3721805">
                <a:moveTo>
                  <a:pt x="0" y="0"/>
                </a:moveTo>
                <a:lnTo>
                  <a:pt x="3721805" y="0"/>
                </a:lnTo>
                <a:lnTo>
                  <a:pt x="3721805" y="994938"/>
                </a:lnTo>
                <a:lnTo>
                  <a:pt x="0" y="994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3250" y="4416781"/>
            <a:ext cx="8152859" cy="5284261"/>
          </a:xfrm>
          <a:custGeom>
            <a:avLst/>
            <a:gdLst/>
            <a:ahLst/>
            <a:cxnLst/>
            <a:rect r="r" b="b" t="t" l="l"/>
            <a:pathLst>
              <a:path h="5284261" w="8152859">
                <a:moveTo>
                  <a:pt x="0" y="0"/>
                </a:moveTo>
                <a:lnTo>
                  <a:pt x="8152859" y="0"/>
                </a:lnTo>
                <a:lnTo>
                  <a:pt x="8152859" y="5284260"/>
                </a:lnTo>
                <a:lnTo>
                  <a:pt x="0" y="5284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34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성능 평가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04342" y="7433924"/>
            <a:ext cx="989868" cy="529130"/>
          </a:xfrm>
          <a:custGeom>
            <a:avLst/>
            <a:gdLst/>
            <a:ahLst/>
            <a:cxnLst/>
            <a:rect r="r" b="b" t="t" l="l"/>
            <a:pathLst>
              <a:path h="529130" w="989868">
                <a:moveTo>
                  <a:pt x="0" y="0"/>
                </a:moveTo>
                <a:lnTo>
                  <a:pt x="989868" y="0"/>
                </a:lnTo>
                <a:lnTo>
                  <a:pt x="989868" y="529130"/>
                </a:lnTo>
                <a:lnTo>
                  <a:pt x="0" y="529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23065" y="6687835"/>
            <a:ext cx="5868236" cy="135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45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전반적으로 안정적이고 고른 예측</a:t>
            </a:r>
          </a:p>
          <a:p>
            <a:pPr algn="ctr">
              <a:lnSpc>
                <a:spcPts val="5568"/>
              </a:lnSpc>
            </a:pPr>
            <a:r>
              <a:rPr lang="en-US" sz="345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하지만 trash의 </a:t>
            </a:r>
            <a:r>
              <a:rPr lang="en-US" sz="3458">
                <a:solidFill>
                  <a:srgbClr val="BE1E2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정밀도가 낮음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9173" y="3152193"/>
            <a:ext cx="7556345" cy="6010135"/>
          </a:xfrm>
          <a:custGeom>
            <a:avLst/>
            <a:gdLst/>
            <a:ahLst/>
            <a:cxnLst/>
            <a:rect r="r" b="b" t="t" l="l"/>
            <a:pathLst>
              <a:path h="6010135" w="7556345">
                <a:moveTo>
                  <a:pt x="0" y="0"/>
                </a:moveTo>
                <a:lnTo>
                  <a:pt x="7556345" y="0"/>
                </a:lnTo>
                <a:lnTo>
                  <a:pt x="7556345" y="6010135"/>
                </a:lnTo>
                <a:lnTo>
                  <a:pt x="0" y="601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05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3018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5518" y="3905139"/>
            <a:ext cx="7039174" cy="49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대부분의 클래스는 잘 분류됨</a:t>
            </a:r>
          </a:p>
          <a:p>
            <a:pPr algn="l">
              <a:lnSpc>
                <a:spcPts val="5252"/>
              </a:lnSpc>
            </a:pPr>
          </a:p>
          <a:p>
            <a:pPr algn="l">
              <a:lnSpc>
                <a:spcPts val="5252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Metal 클래스는 ResNet50이 더 정확</a:t>
            </a:r>
          </a:p>
          <a:p>
            <a:pPr algn="l">
              <a:lnSpc>
                <a:spcPts val="5252"/>
              </a:lnSpc>
            </a:pPr>
          </a:p>
          <a:p>
            <a:pPr algn="l">
              <a:lnSpc>
                <a:spcPts val="2550"/>
              </a:lnSpc>
            </a:pPr>
          </a:p>
          <a:p>
            <a:pPr algn="l">
              <a:lnSpc>
                <a:spcPts val="5252"/>
              </a:lnSpc>
            </a:pPr>
          </a:p>
          <a:p>
            <a:pPr algn="l">
              <a:lnSpc>
                <a:spcPts val="5252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26771" y="3273787"/>
            <a:ext cx="4297868" cy="5537378"/>
          </a:xfrm>
          <a:custGeom>
            <a:avLst/>
            <a:gdLst/>
            <a:ahLst/>
            <a:cxnLst/>
            <a:rect r="r" b="b" t="t" l="l"/>
            <a:pathLst>
              <a:path h="5537378" w="4297868">
                <a:moveTo>
                  <a:pt x="0" y="0"/>
                </a:moveTo>
                <a:lnTo>
                  <a:pt x="4297868" y="0"/>
                </a:lnTo>
                <a:lnTo>
                  <a:pt x="4297868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0667" y="3947150"/>
            <a:ext cx="6733784" cy="4864015"/>
          </a:xfrm>
          <a:custGeom>
            <a:avLst/>
            <a:gdLst/>
            <a:ahLst/>
            <a:cxnLst/>
            <a:rect r="r" b="b" t="t" l="l"/>
            <a:pathLst>
              <a:path h="4864015" w="6733784">
                <a:moveTo>
                  <a:pt x="0" y="0"/>
                </a:moveTo>
                <a:lnTo>
                  <a:pt x="6733784" y="0"/>
                </a:lnTo>
                <a:lnTo>
                  <a:pt x="6733784" y="4864015"/>
                </a:lnTo>
                <a:lnTo>
                  <a:pt x="0" y="4864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87621" y="6379157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29614" y="6379157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8082" y="3273787"/>
            <a:ext cx="5240973" cy="5537378"/>
          </a:xfrm>
          <a:custGeom>
            <a:avLst/>
            <a:gdLst/>
            <a:ahLst/>
            <a:cxnLst/>
            <a:rect r="r" b="b" t="t" l="l"/>
            <a:pathLst>
              <a:path h="5537378" w="5240973">
                <a:moveTo>
                  <a:pt x="0" y="0"/>
                </a:moveTo>
                <a:lnTo>
                  <a:pt x="5240973" y="0"/>
                </a:lnTo>
                <a:lnTo>
                  <a:pt x="5240973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469234" y="6198162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1368" y="4059047"/>
            <a:ext cx="12155753" cy="5378921"/>
          </a:xfrm>
          <a:custGeom>
            <a:avLst/>
            <a:gdLst/>
            <a:ahLst/>
            <a:cxnLst/>
            <a:rect r="r" b="b" t="t" l="l"/>
            <a:pathLst>
              <a:path h="5378921" w="12155753">
                <a:moveTo>
                  <a:pt x="0" y="0"/>
                </a:moveTo>
                <a:lnTo>
                  <a:pt x="12155753" y="0"/>
                </a:lnTo>
                <a:lnTo>
                  <a:pt x="12155753" y="5378920"/>
                </a:lnTo>
                <a:lnTo>
                  <a:pt x="0" y="5378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820635" y="2026118"/>
            <a:ext cx="29413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에포크에 따른 성능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AutoShape 8" id="8"/>
          <p:cNvSpPr/>
          <p:nvPr/>
        </p:nvSpPr>
        <p:spPr>
          <a:xfrm>
            <a:off x="720866" y="8312981"/>
            <a:ext cx="12328699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049565" y="7686960"/>
            <a:ext cx="1252042" cy="12520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057183" y="6928236"/>
            <a:ext cx="3604681" cy="27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56B48C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14</a:t>
            </a: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에서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조기 종료</a:t>
            </a:r>
          </a:p>
          <a:p>
            <a:pPr algn="ctr">
              <a:lnSpc>
                <a:spcPts val="4325"/>
              </a:lnSpc>
            </a:pP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좋은 성능 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FF914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11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1824" y="4399894"/>
            <a:ext cx="7556476" cy="4918838"/>
          </a:xfrm>
          <a:custGeom>
            <a:avLst/>
            <a:gdLst/>
            <a:ahLst/>
            <a:cxnLst/>
            <a:rect r="r" b="b" t="t" l="l"/>
            <a:pathLst>
              <a:path h="4918838" w="7556476">
                <a:moveTo>
                  <a:pt x="0" y="0"/>
                </a:moveTo>
                <a:lnTo>
                  <a:pt x="7556476" y="0"/>
                </a:lnTo>
                <a:lnTo>
                  <a:pt x="7556476" y="4918838"/>
                </a:lnTo>
                <a:lnTo>
                  <a:pt x="0" y="4918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41824" y="3448479"/>
            <a:ext cx="3649096" cy="951415"/>
          </a:xfrm>
          <a:custGeom>
            <a:avLst/>
            <a:gdLst/>
            <a:ahLst/>
            <a:cxnLst/>
            <a:rect r="r" b="b" t="t" l="l"/>
            <a:pathLst>
              <a:path h="951415" w="3649096">
                <a:moveTo>
                  <a:pt x="0" y="0"/>
                </a:moveTo>
                <a:lnTo>
                  <a:pt x="3649097" y="0"/>
                </a:lnTo>
                <a:lnTo>
                  <a:pt x="3649097" y="951415"/>
                </a:lnTo>
                <a:lnTo>
                  <a:pt x="0" y="951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444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성능 평가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발표 진행 순서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010" y="5142439"/>
            <a:ext cx="3949537" cy="4162885"/>
          </a:xfrm>
          <a:custGeom>
            <a:avLst/>
            <a:gdLst/>
            <a:ahLst/>
            <a:cxnLst/>
            <a:rect r="r" b="b" t="t" l="l"/>
            <a:pathLst>
              <a:path h="4162885" w="3949537">
                <a:moveTo>
                  <a:pt x="0" y="0"/>
                </a:moveTo>
                <a:lnTo>
                  <a:pt x="3949537" y="0"/>
                </a:lnTo>
                <a:lnTo>
                  <a:pt x="3949537" y="4162884"/>
                </a:lnTo>
                <a:lnTo>
                  <a:pt x="0" y="4162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00048" y="5142439"/>
            <a:ext cx="3949537" cy="4162885"/>
          </a:xfrm>
          <a:custGeom>
            <a:avLst/>
            <a:gdLst/>
            <a:ahLst/>
            <a:cxnLst/>
            <a:rect r="r" b="b" t="t" l="l"/>
            <a:pathLst>
              <a:path h="4162885" w="3949537">
                <a:moveTo>
                  <a:pt x="0" y="0"/>
                </a:moveTo>
                <a:lnTo>
                  <a:pt x="3949537" y="0"/>
                </a:lnTo>
                <a:lnTo>
                  <a:pt x="3949537" y="4162884"/>
                </a:lnTo>
                <a:lnTo>
                  <a:pt x="0" y="4162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50087" y="5142439"/>
            <a:ext cx="3949537" cy="4162885"/>
          </a:xfrm>
          <a:custGeom>
            <a:avLst/>
            <a:gdLst/>
            <a:ahLst/>
            <a:cxnLst/>
            <a:rect r="r" b="b" t="t" l="l"/>
            <a:pathLst>
              <a:path h="4162885" w="3949537">
                <a:moveTo>
                  <a:pt x="0" y="0"/>
                </a:moveTo>
                <a:lnTo>
                  <a:pt x="3949536" y="0"/>
                </a:lnTo>
                <a:lnTo>
                  <a:pt x="3949536" y="4162884"/>
                </a:lnTo>
                <a:lnTo>
                  <a:pt x="0" y="4162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2539622" y="4903232"/>
            <a:ext cx="4499930" cy="0"/>
          </a:xfrm>
          <a:prstGeom prst="line">
            <a:avLst/>
          </a:prstGeom>
          <a:ln cap="rnd" w="47625">
            <a:solidFill>
              <a:srgbClr val="67A51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688453" y="5142439"/>
            <a:ext cx="3949537" cy="4162885"/>
          </a:xfrm>
          <a:custGeom>
            <a:avLst/>
            <a:gdLst/>
            <a:ahLst/>
            <a:cxnLst/>
            <a:rect r="r" b="b" t="t" l="l"/>
            <a:pathLst>
              <a:path h="4162885" w="3949537">
                <a:moveTo>
                  <a:pt x="0" y="0"/>
                </a:moveTo>
                <a:lnTo>
                  <a:pt x="3949537" y="0"/>
                </a:lnTo>
                <a:lnTo>
                  <a:pt x="3949537" y="4162884"/>
                </a:lnTo>
                <a:lnTo>
                  <a:pt x="0" y="4162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1139479" y="4903232"/>
            <a:ext cx="4499930" cy="0"/>
          </a:xfrm>
          <a:prstGeom prst="line">
            <a:avLst/>
          </a:prstGeom>
          <a:ln cap="rnd" w="47625">
            <a:solidFill>
              <a:srgbClr val="67A516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034724" y="5122307"/>
            <a:ext cx="1180109" cy="1180109"/>
          </a:xfrm>
          <a:custGeom>
            <a:avLst/>
            <a:gdLst/>
            <a:ahLst/>
            <a:cxnLst/>
            <a:rect r="r" b="b" t="t" l="l"/>
            <a:pathLst>
              <a:path h="1180109" w="1180109">
                <a:moveTo>
                  <a:pt x="0" y="0"/>
                </a:moveTo>
                <a:lnTo>
                  <a:pt x="1180109" y="0"/>
                </a:lnTo>
                <a:lnTo>
                  <a:pt x="1180109" y="1180109"/>
                </a:lnTo>
                <a:lnTo>
                  <a:pt x="0" y="11801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65250" y="5142439"/>
            <a:ext cx="1159977" cy="1159977"/>
          </a:xfrm>
          <a:custGeom>
            <a:avLst/>
            <a:gdLst/>
            <a:ahLst/>
            <a:cxnLst/>
            <a:rect r="r" b="b" t="t" l="l"/>
            <a:pathLst>
              <a:path h="1159977" w="1159977">
                <a:moveTo>
                  <a:pt x="0" y="0"/>
                </a:moveTo>
                <a:lnTo>
                  <a:pt x="1159977" y="0"/>
                </a:lnTo>
                <a:lnTo>
                  <a:pt x="1159977" y="1159977"/>
                </a:lnTo>
                <a:lnTo>
                  <a:pt x="0" y="1159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0760" y="5122307"/>
            <a:ext cx="1180109" cy="1180109"/>
          </a:xfrm>
          <a:custGeom>
            <a:avLst/>
            <a:gdLst/>
            <a:ahLst/>
            <a:cxnLst/>
            <a:rect r="r" b="b" t="t" l="l"/>
            <a:pathLst>
              <a:path h="1180109" w="1180109">
                <a:moveTo>
                  <a:pt x="0" y="0"/>
                </a:moveTo>
                <a:lnTo>
                  <a:pt x="1180109" y="0"/>
                </a:lnTo>
                <a:lnTo>
                  <a:pt x="1180109" y="1180109"/>
                </a:lnTo>
                <a:lnTo>
                  <a:pt x="0" y="1180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61748" y="5122307"/>
            <a:ext cx="1180109" cy="1180109"/>
          </a:xfrm>
          <a:custGeom>
            <a:avLst/>
            <a:gdLst/>
            <a:ahLst/>
            <a:cxnLst/>
            <a:rect r="r" b="b" t="t" l="l"/>
            <a:pathLst>
              <a:path h="1180109" w="1180109">
                <a:moveTo>
                  <a:pt x="0" y="0"/>
                </a:moveTo>
                <a:lnTo>
                  <a:pt x="1180109" y="0"/>
                </a:lnTo>
                <a:lnTo>
                  <a:pt x="1180109" y="1180109"/>
                </a:lnTo>
                <a:lnTo>
                  <a:pt x="0" y="11801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8636" y="6739766"/>
            <a:ext cx="3292285" cy="19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X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11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16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모델 사용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5357" y="2989675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VGGNET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6448" y="2989675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99096" y="6739766"/>
            <a:ext cx="3292285" cy="19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O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16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19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모델 사용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3010" y="6739766"/>
            <a:ext cx="3292285" cy="19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X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18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50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모델 사용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17079" y="6739766"/>
            <a:ext cx="3292285" cy="198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O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18</a:t>
            </a:r>
          </a:p>
          <a:p>
            <a:pPr algn="ctr">
              <a:lnSpc>
                <a:spcPts val="3951"/>
              </a:lnSpc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50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22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모델 사용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6439" y="2913510"/>
            <a:ext cx="8321257" cy="6609929"/>
          </a:xfrm>
          <a:custGeom>
            <a:avLst/>
            <a:gdLst/>
            <a:ahLst/>
            <a:cxnLst/>
            <a:rect r="r" b="b" t="t" l="l"/>
            <a:pathLst>
              <a:path h="6609929" w="8321257">
                <a:moveTo>
                  <a:pt x="0" y="0"/>
                </a:moveTo>
                <a:lnTo>
                  <a:pt x="8321257" y="0"/>
                </a:lnTo>
                <a:lnTo>
                  <a:pt x="8321257" y="6609929"/>
                </a:lnTo>
                <a:lnTo>
                  <a:pt x="0" y="6609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912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9528" y="3592063"/>
            <a:ext cx="6419850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낮은 손실과 높은 Macro‑avg F1</a:t>
            </a:r>
          </a:p>
          <a:p>
            <a:pPr algn="l">
              <a:lnSpc>
                <a:spcPts val="5100"/>
              </a:lnSpc>
            </a:pPr>
          </a:p>
          <a:p>
            <a:pPr algn="l">
              <a:lnSpc>
                <a:spcPts val="5100"/>
              </a:lnSpc>
            </a:pPr>
          </a:p>
          <a:p>
            <a:pPr algn="l">
              <a:lnSpc>
                <a:spcPts val="5100"/>
              </a:lnSpc>
            </a:pPr>
          </a:p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클래스 간 균형 측면에서 좀 더 안정적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667" y="4158598"/>
            <a:ext cx="6288542" cy="4542403"/>
          </a:xfrm>
          <a:custGeom>
            <a:avLst/>
            <a:gdLst/>
            <a:ahLst/>
            <a:cxnLst/>
            <a:rect r="r" b="b" t="t" l="l"/>
            <a:pathLst>
              <a:path h="4542403" w="6288542">
                <a:moveTo>
                  <a:pt x="0" y="0"/>
                </a:moveTo>
                <a:lnTo>
                  <a:pt x="6288542" y="0"/>
                </a:lnTo>
                <a:lnTo>
                  <a:pt x="6288542" y="4542404"/>
                </a:lnTo>
                <a:lnTo>
                  <a:pt x="0" y="4542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27026" y="4263965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69947" y="3166121"/>
            <a:ext cx="4297868" cy="5537378"/>
          </a:xfrm>
          <a:custGeom>
            <a:avLst/>
            <a:gdLst/>
            <a:ahLst/>
            <a:cxnLst/>
            <a:rect r="r" b="b" t="t" l="l"/>
            <a:pathLst>
              <a:path h="5537378" w="4297868">
                <a:moveTo>
                  <a:pt x="0" y="0"/>
                </a:moveTo>
                <a:lnTo>
                  <a:pt x="4297867" y="0"/>
                </a:lnTo>
                <a:lnTo>
                  <a:pt x="4297867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610272" y="3748641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36533" y="3166121"/>
            <a:ext cx="5240973" cy="5537378"/>
          </a:xfrm>
          <a:custGeom>
            <a:avLst/>
            <a:gdLst/>
            <a:ahLst/>
            <a:cxnLst/>
            <a:rect r="r" b="b" t="t" l="l"/>
            <a:pathLst>
              <a:path h="5537378" w="5240973">
                <a:moveTo>
                  <a:pt x="0" y="0"/>
                </a:moveTo>
                <a:lnTo>
                  <a:pt x="5240973" y="0"/>
                </a:lnTo>
                <a:lnTo>
                  <a:pt x="5240973" y="5537378"/>
                </a:lnTo>
                <a:lnTo>
                  <a:pt x="0" y="5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866285" y="4393336"/>
            <a:ext cx="1981468" cy="1927428"/>
          </a:xfrm>
          <a:custGeom>
            <a:avLst/>
            <a:gdLst/>
            <a:ahLst/>
            <a:cxnLst/>
            <a:rect r="r" b="b" t="t" l="l"/>
            <a:pathLst>
              <a:path h="1927428" w="1981468">
                <a:moveTo>
                  <a:pt x="0" y="0"/>
                </a:moveTo>
                <a:lnTo>
                  <a:pt x="1981468" y="0"/>
                </a:lnTo>
                <a:lnTo>
                  <a:pt x="1981468" y="1927428"/>
                </a:lnTo>
                <a:lnTo>
                  <a:pt x="0" y="1927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5363" y="2026118"/>
            <a:ext cx="14707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비교 결론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6513" y="240572"/>
            <a:ext cx="12670670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 VS 50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9173" y="2810436"/>
            <a:ext cx="15323146" cy="627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1. </a:t>
            </a: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ResNet18</a:t>
            </a:r>
          </a:p>
          <a:p>
            <a:pPr algn="l" marL="821131" indent="-410566" lvl="1">
              <a:lnSpc>
                <a:spcPts val="4563"/>
              </a:lnSpc>
              <a:spcBef>
                <a:spcPct val="0"/>
              </a:spcBef>
              <a:buFont typeface="Arial"/>
              <a:buChar char="•"/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소수 클래스(Trash)에서 더 안정적인 성능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→ 클래스 불균형이 있고, 모든 클래스를 골고루 맞추고 싶다면 ResNet18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2. ResNet50</a:t>
            </a:r>
          </a:p>
          <a:p>
            <a:pPr algn="l" marL="821131" indent="-410566" lvl="1">
              <a:lnSpc>
                <a:spcPts val="4563"/>
              </a:lnSpc>
              <a:spcBef>
                <a:spcPct val="0"/>
              </a:spcBef>
              <a:buFont typeface="Arial"/>
              <a:buChar char="•"/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소수 클래스 성능이 다소 희생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→ 특정 클래스(예: metal)를 정확히 잡는 게 중요하면 ResNet50 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→ 더 많은 리소스 필요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sz="3803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3. 데이터 전처리의 중요성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3214" y="5318339"/>
            <a:ext cx="4371633" cy="4114800"/>
          </a:xfrm>
          <a:custGeom>
            <a:avLst/>
            <a:gdLst/>
            <a:ahLst/>
            <a:cxnLst/>
            <a:rect r="r" b="b" t="t" l="l"/>
            <a:pathLst>
              <a:path h="4114800" w="4371633">
                <a:moveTo>
                  <a:pt x="0" y="0"/>
                </a:moveTo>
                <a:lnTo>
                  <a:pt x="4371634" y="0"/>
                </a:lnTo>
                <a:lnTo>
                  <a:pt x="4371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8878" y="6521851"/>
            <a:ext cx="6376289" cy="212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13"/>
              </a:lnSpc>
              <a:spcBef>
                <a:spcPct val="0"/>
              </a:spcBef>
            </a:pPr>
            <a:r>
              <a:rPr lang="en-US" sz="12223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지 혜 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5868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3" y="1466914"/>
            <a:ext cx="124094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 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743" y="827164"/>
            <a:ext cx="4125165" cy="8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4755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변형하고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966" y="1001858"/>
            <a:ext cx="12659358" cy="220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9"/>
              </a:lnSpc>
              <a:spcBef>
                <a:spcPct val="0"/>
              </a:spcBef>
            </a:pPr>
            <a:r>
              <a:rPr lang="en-US" sz="125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순서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689008" y="-719065"/>
            <a:ext cx="5449789" cy="11725130"/>
            <a:chOff x="0" y="0"/>
            <a:chExt cx="1664166" cy="358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4941482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078316" y="3513195"/>
            <a:ext cx="11671631" cy="3260609"/>
            <a:chOff x="0" y="0"/>
            <a:chExt cx="1610488" cy="449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67895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7039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941482" y="7211268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159042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165454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26913" y="5165454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6918" y="5165454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7171865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26913" y="7171865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46918" y="7168457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26913" y="3159042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6918" y="3162451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00034">
            <a:off x="1673896" y="3354935"/>
            <a:ext cx="436555" cy="1298304"/>
          </a:xfrm>
          <a:custGeom>
            <a:avLst/>
            <a:gdLst/>
            <a:ahLst/>
            <a:cxnLst/>
            <a:rect r="r" b="b" t="t" l="l"/>
            <a:pathLst>
              <a:path h="1298304" w="436555">
                <a:moveTo>
                  <a:pt x="0" y="0"/>
                </a:moveTo>
                <a:lnTo>
                  <a:pt x="436555" y="0"/>
                </a:lnTo>
                <a:lnTo>
                  <a:pt x="436555" y="1298304"/>
                </a:lnTo>
                <a:lnTo>
                  <a:pt x="0" y="1298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9306" y="5597714"/>
            <a:ext cx="942885" cy="909884"/>
          </a:xfrm>
          <a:custGeom>
            <a:avLst/>
            <a:gdLst/>
            <a:ahLst/>
            <a:cxnLst/>
            <a:rect r="r" b="b" t="t" l="l"/>
            <a:pathLst>
              <a:path h="909884" w="942885">
                <a:moveTo>
                  <a:pt x="0" y="0"/>
                </a:moveTo>
                <a:lnTo>
                  <a:pt x="942885" y="0"/>
                </a:lnTo>
                <a:lnTo>
                  <a:pt x="942885" y="909883"/>
                </a:lnTo>
                <a:lnTo>
                  <a:pt x="0" y="909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4146" y="7416107"/>
            <a:ext cx="833205" cy="1072796"/>
          </a:xfrm>
          <a:custGeom>
            <a:avLst/>
            <a:gdLst/>
            <a:ahLst/>
            <a:cxnLst/>
            <a:rect r="r" b="b" t="t" l="l"/>
            <a:pathLst>
              <a:path h="1072796" w="833205">
                <a:moveTo>
                  <a:pt x="0" y="0"/>
                </a:moveTo>
                <a:lnTo>
                  <a:pt x="833205" y="0"/>
                </a:lnTo>
                <a:lnTo>
                  <a:pt x="833205" y="1072796"/>
                </a:lnTo>
                <a:lnTo>
                  <a:pt x="0" y="107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897740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4476" y="5832255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18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14476" y="7734021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결 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14476" y="3823361"/>
            <a:ext cx="8757872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 50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67254" y="240572"/>
            <a:ext cx="4683959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5035" y="1983008"/>
            <a:ext cx="21488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전처리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5614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6" y="0"/>
                </a:lnTo>
                <a:lnTo>
                  <a:pt x="3478356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05945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0807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5035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이미지 224 리사이즈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5365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좌우 반전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067254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4949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982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04683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38911" y="6222296"/>
            <a:ext cx="2899514" cy="42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텐서로 변환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79242" y="6002466"/>
            <a:ext cx="2899514" cy="130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ImageNet 기준</a:t>
            </a:r>
          </a:p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평균과 표준편차로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485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정규화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151131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325" y="3113535"/>
            <a:ext cx="10640812" cy="2726708"/>
          </a:xfrm>
          <a:custGeom>
            <a:avLst/>
            <a:gdLst/>
            <a:ahLst/>
            <a:cxnLst/>
            <a:rect r="r" b="b" t="t" l="l"/>
            <a:pathLst>
              <a:path h="2726708" w="10640812">
                <a:moveTo>
                  <a:pt x="0" y="0"/>
                </a:moveTo>
                <a:lnTo>
                  <a:pt x="10640812" y="0"/>
                </a:lnTo>
                <a:lnTo>
                  <a:pt x="10640812" y="2726708"/>
                </a:lnTo>
                <a:lnTo>
                  <a:pt x="0" y="272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6325" y="5989950"/>
            <a:ext cx="10640812" cy="4044469"/>
          </a:xfrm>
          <a:custGeom>
            <a:avLst/>
            <a:gdLst/>
            <a:ahLst/>
            <a:cxnLst/>
            <a:rect r="r" b="b" t="t" l="l"/>
            <a:pathLst>
              <a:path h="4044469" w="10640812">
                <a:moveTo>
                  <a:pt x="0" y="0"/>
                </a:moveTo>
                <a:lnTo>
                  <a:pt x="10640812" y="0"/>
                </a:lnTo>
                <a:lnTo>
                  <a:pt x="10640812" y="4044469"/>
                </a:lnTo>
                <a:lnTo>
                  <a:pt x="0" y="4044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19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076325" y="8494033"/>
            <a:ext cx="10468754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545079" y="7868013"/>
            <a:ext cx="1252042" cy="12520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2727" y="5989950"/>
            <a:ext cx="2954410" cy="623236"/>
          </a:xfrm>
          <a:custGeom>
            <a:avLst/>
            <a:gdLst/>
            <a:ahLst/>
            <a:cxnLst/>
            <a:rect r="r" b="b" t="t" l="l"/>
            <a:pathLst>
              <a:path h="623236" w="2954410">
                <a:moveTo>
                  <a:pt x="0" y="0"/>
                </a:moveTo>
                <a:lnTo>
                  <a:pt x="2954410" y="0"/>
                </a:lnTo>
                <a:lnTo>
                  <a:pt x="2954410" y="623236"/>
                </a:lnTo>
                <a:lnTo>
                  <a:pt x="0" y="623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405" t="0" r="-157808" b="-80033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7121" y="7109288"/>
            <a:ext cx="3604681" cy="27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56B48C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14</a:t>
            </a: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에서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조기 종료</a:t>
            </a:r>
          </a:p>
          <a:p>
            <a:pPr algn="ctr">
              <a:lnSpc>
                <a:spcPts val="4325"/>
              </a:lnSpc>
            </a:pP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좋은 성능 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FF914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8735" y="2026118"/>
            <a:ext cx="29413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에포크에 따른 성능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9173" y="3308769"/>
            <a:ext cx="7192283" cy="5714277"/>
          </a:xfrm>
          <a:custGeom>
            <a:avLst/>
            <a:gdLst/>
            <a:ahLst/>
            <a:cxnLst/>
            <a:rect r="r" b="b" t="t" l="l"/>
            <a:pathLst>
              <a:path h="5714277" w="7192283">
                <a:moveTo>
                  <a:pt x="0" y="0"/>
                </a:moveTo>
                <a:lnTo>
                  <a:pt x="7192283" y="0"/>
                </a:lnTo>
                <a:lnTo>
                  <a:pt x="7192283" y="5714277"/>
                </a:lnTo>
                <a:lnTo>
                  <a:pt x="0" y="5714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0" t="0" r="0" b="-411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3018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혼동 행렬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5518" y="3905139"/>
            <a:ext cx="7787164" cy="460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대부분의 클래스는 잘 분류됨</a:t>
            </a: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많이 헷갈린 경우 :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</a:t>
            </a: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metal vs glass,</a:t>
            </a:r>
            <a:r>
              <a:rPr lang="en-US" sz="3089">
                <a:solidFill>
                  <a:srgbClr val="32620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paper vs trash</a:t>
            </a:r>
          </a:p>
          <a:p>
            <a:pPr algn="l">
              <a:lnSpc>
                <a:spcPts val="2550"/>
              </a:lnSpc>
            </a:pPr>
          </a:p>
          <a:p>
            <a:pPr algn="l" marL="667115" indent="-333557" lvl="1">
              <a:lnSpc>
                <a:spcPts val="5252"/>
              </a:lnSpc>
              <a:buFont typeface="Arial"/>
              <a:buChar char="•"/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특히</a:t>
            </a:r>
            <a:r>
              <a:rPr lang="en-US" sz="3089">
                <a:solidFill>
                  <a:srgbClr val="FFBD59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  <a:r>
              <a:rPr lang="en-US" sz="3089">
                <a:solidFill>
                  <a:srgbClr val="80008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trash 클래스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는</a:t>
            </a:r>
            <a:r>
              <a:rPr lang="en-US" sz="3089">
                <a:solidFill>
                  <a:srgbClr val="80008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적은 데이터 수</a:t>
            </a: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때문에 </a:t>
            </a:r>
          </a:p>
          <a:p>
            <a:pPr algn="l">
              <a:lnSpc>
                <a:spcPts val="5252"/>
              </a:lnSpc>
            </a:pPr>
            <a:r>
              <a:rPr lang="en-US" sz="3089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 오예측이 많은 편임.</a:t>
            </a:r>
          </a:p>
          <a:p>
            <a:pPr algn="l">
              <a:lnSpc>
                <a:spcPts val="5252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0585" y="3755423"/>
            <a:ext cx="5795763" cy="4490310"/>
          </a:xfrm>
          <a:custGeom>
            <a:avLst/>
            <a:gdLst/>
            <a:ahLst/>
            <a:cxnLst/>
            <a:rect r="r" b="b" t="t" l="l"/>
            <a:pathLst>
              <a:path h="4490310" w="5795763">
                <a:moveTo>
                  <a:pt x="0" y="0"/>
                </a:moveTo>
                <a:lnTo>
                  <a:pt x="5795763" y="0"/>
                </a:lnTo>
                <a:lnTo>
                  <a:pt x="5795763" y="4490310"/>
                </a:lnTo>
                <a:lnTo>
                  <a:pt x="0" y="4490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17780" y="3605716"/>
            <a:ext cx="4669594" cy="4909676"/>
          </a:xfrm>
          <a:custGeom>
            <a:avLst/>
            <a:gdLst/>
            <a:ahLst/>
            <a:cxnLst/>
            <a:rect r="r" b="b" t="t" l="l"/>
            <a:pathLst>
              <a:path h="4909676" w="4669594">
                <a:moveTo>
                  <a:pt x="0" y="0"/>
                </a:moveTo>
                <a:lnTo>
                  <a:pt x="4669594" y="0"/>
                </a:lnTo>
                <a:lnTo>
                  <a:pt x="4669594" y="4909676"/>
                </a:lnTo>
                <a:lnTo>
                  <a:pt x="0" y="4909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06486" y="4410583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60903" y="4200123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8971" y="4010970"/>
            <a:ext cx="5705598" cy="4099168"/>
          </a:xfrm>
          <a:custGeom>
            <a:avLst/>
            <a:gdLst/>
            <a:ahLst/>
            <a:cxnLst/>
            <a:rect r="r" b="b" t="t" l="l"/>
            <a:pathLst>
              <a:path h="4099168" w="5705598">
                <a:moveTo>
                  <a:pt x="0" y="0"/>
                </a:moveTo>
                <a:lnTo>
                  <a:pt x="5705598" y="0"/>
                </a:lnTo>
                <a:lnTo>
                  <a:pt x="5705598" y="4099167"/>
                </a:lnTo>
                <a:lnTo>
                  <a:pt x="0" y="4099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018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237586" y="4562983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920" y="6823642"/>
            <a:ext cx="8977725" cy="1634407"/>
          </a:xfrm>
          <a:custGeom>
            <a:avLst/>
            <a:gdLst/>
            <a:ahLst/>
            <a:cxnLst/>
            <a:rect r="r" b="b" t="t" l="l"/>
            <a:pathLst>
              <a:path h="1634407" w="8977725">
                <a:moveTo>
                  <a:pt x="0" y="0"/>
                </a:moveTo>
                <a:lnTo>
                  <a:pt x="8977725" y="0"/>
                </a:lnTo>
                <a:lnTo>
                  <a:pt x="8977725" y="1634407"/>
                </a:lnTo>
                <a:lnTo>
                  <a:pt x="0" y="163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329" b="-5067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9920" y="3152193"/>
            <a:ext cx="11301259" cy="2977163"/>
          </a:xfrm>
          <a:custGeom>
            <a:avLst/>
            <a:gdLst/>
            <a:ahLst/>
            <a:cxnLst/>
            <a:rect r="r" b="b" t="t" l="l"/>
            <a:pathLst>
              <a:path h="2977163" w="11301259">
                <a:moveTo>
                  <a:pt x="0" y="0"/>
                </a:moveTo>
                <a:lnTo>
                  <a:pt x="11301259" y="0"/>
                </a:lnTo>
                <a:lnTo>
                  <a:pt x="11301259" y="2977163"/>
                </a:lnTo>
                <a:lnTo>
                  <a:pt x="0" y="2977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93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0635" y="2026118"/>
            <a:ext cx="29413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에포크에 따른 성능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09920" y="7659896"/>
            <a:ext cx="8908162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987645" y="7033875"/>
            <a:ext cx="1252042" cy="12520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116544" y="6555484"/>
            <a:ext cx="3604681" cy="270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56B48C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7</a:t>
            </a: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에서</a:t>
            </a: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조기 종료</a:t>
            </a:r>
          </a:p>
          <a:p>
            <a:pPr algn="ctr">
              <a:lnSpc>
                <a:spcPts val="4325"/>
              </a:lnSpc>
            </a:pPr>
          </a:p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가장 좋은 성능 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FF914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Epoch 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674567" y="5623378"/>
            <a:ext cx="2765232" cy="505979"/>
          </a:xfrm>
          <a:custGeom>
            <a:avLst/>
            <a:gdLst/>
            <a:ahLst/>
            <a:cxnLst/>
            <a:rect r="r" b="b" t="t" l="l"/>
            <a:pathLst>
              <a:path h="505979" w="2765232">
                <a:moveTo>
                  <a:pt x="0" y="0"/>
                </a:moveTo>
                <a:lnTo>
                  <a:pt x="2765232" y="0"/>
                </a:lnTo>
                <a:lnTo>
                  <a:pt x="2765232" y="505978"/>
                </a:lnTo>
                <a:lnTo>
                  <a:pt x="0" y="505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분류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207491" y="4440749"/>
            <a:ext cx="2676823" cy="1826932"/>
          </a:xfrm>
          <a:custGeom>
            <a:avLst/>
            <a:gdLst/>
            <a:ahLst/>
            <a:cxnLst/>
            <a:rect r="r" b="b" t="t" l="l"/>
            <a:pathLst>
              <a:path h="1826932" w="2676823">
                <a:moveTo>
                  <a:pt x="0" y="0"/>
                </a:moveTo>
                <a:lnTo>
                  <a:pt x="2676824" y="0"/>
                </a:lnTo>
                <a:lnTo>
                  <a:pt x="2676824" y="1826931"/>
                </a:lnTo>
                <a:lnTo>
                  <a:pt x="0" y="1826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0224" y="4264989"/>
            <a:ext cx="984840" cy="2057106"/>
          </a:xfrm>
          <a:custGeom>
            <a:avLst/>
            <a:gdLst/>
            <a:ahLst/>
            <a:cxnLst/>
            <a:rect r="r" b="b" t="t" l="l"/>
            <a:pathLst>
              <a:path h="2057106" w="984840">
                <a:moveTo>
                  <a:pt x="0" y="0"/>
                </a:moveTo>
                <a:lnTo>
                  <a:pt x="984840" y="0"/>
                </a:lnTo>
                <a:lnTo>
                  <a:pt x="984840" y="2057107"/>
                </a:lnTo>
                <a:lnTo>
                  <a:pt x="0" y="2057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91036" y="4439312"/>
            <a:ext cx="2182856" cy="1588028"/>
          </a:xfrm>
          <a:custGeom>
            <a:avLst/>
            <a:gdLst/>
            <a:ahLst/>
            <a:cxnLst/>
            <a:rect r="r" b="b" t="t" l="l"/>
            <a:pathLst>
              <a:path h="1588028" w="2182856">
                <a:moveTo>
                  <a:pt x="0" y="0"/>
                </a:moveTo>
                <a:lnTo>
                  <a:pt x="2182856" y="0"/>
                </a:lnTo>
                <a:lnTo>
                  <a:pt x="2182856" y="1588028"/>
                </a:lnTo>
                <a:lnTo>
                  <a:pt x="0" y="1588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42708" y="7384397"/>
            <a:ext cx="2406391" cy="2382327"/>
          </a:xfrm>
          <a:custGeom>
            <a:avLst/>
            <a:gdLst/>
            <a:ahLst/>
            <a:cxnLst/>
            <a:rect r="r" b="b" t="t" l="l"/>
            <a:pathLst>
              <a:path h="2382327" w="2406391">
                <a:moveTo>
                  <a:pt x="0" y="0"/>
                </a:moveTo>
                <a:lnTo>
                  <a:pt x="2406390" y="0"/>
                </a:lnTo>
                <a:lnTo>
                  <a:pt x="2406390" y="2382327"/>
                </a:lnTo>
                <a:lnTo>
                  <a:pt x="0" y="2382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7588" y="7502349"/>
            <a:ext cx="2030112" cy="2098307"/>
          </a:xfrm>
          <a:custGeom>
            <a:avLst/>
            <a:gdLst/>
            <a:ahLst/>
            <a:cxnLst/>
            <a:rect r="r" b="b" t="t" l="l"/>
            <a:pathLst>
              <a:path h="2098307" w="2030112">
                <a:moveTo>
                  <a:pt x="0" y="0"/>
                </a:moveTo>
                <a:lnTo>
                  <a:pt x="2030112" y="0"/>
                </a:lnTo>
                <a:lnTo>
                  <a:pt x="2030112" y="2098307"/>
                </a:lnTo>
                <a:lnTo>
                  <a:pt x="0" y="209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02609" y="7578549"/>
            <a:ext cx="2359710" cy="1586905"/>
          </a:xfrm>
          <a:custGeom>
            <a:avLst/>
            <a:gdLst/>
            <a:ahLst/>
            <a:cxnLst/>
            <a:rect r="r" b="b" t="t" l="l"/>
            <a:pathLst>
              <a:path h="1586905" w="2359710">
                <a:moveTo>
                  <a:pt x="0" y="0"/>
                </a:moveTo>
                <a:lnTo>
                  <a:pt x="2359709" y="0"/>
                </a:lnTo>
                <a:lnTo>
                  <a:pt x="2359709" y="1586905"/>
                </a:lnTo>
                <a:lnTo>
                  <a:pt x="0" y="1586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582" y="3167980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종이박스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38323" y="3165107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유리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8142" y="3165107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고철류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8323" y="6307217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종이류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582" y="6307217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플라스틱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08142" y="6284515"/>
            <a:ext cx="8748643" cy="1099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  <a:spcBef>
                <a:spcPct val="0"/>
              </a:spcBef>
            </a:pPr>
            <a:r>
              <a:rPr lang="en-US" sz="6354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기타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7521" y="3308769"/>
            <a:ext cx="7391536" cy="5949531"/>
          </a:xfrm>
          <a:custGeom>
            <a:avLst/>
            <a:gdLst/>
            <a:ahLst/>
            <a:cxnLst/>
            <a:rect r="r" b="b" t="t" l="l"/>
            <a:pathLst>
              <a:path h="5949531" w="7391536">
                <a:moveTo>
                  <a:pt x="0" y="0"/>
                </a:moveTo>
                <a:lnTo>
                  <a:pt x="7391536" y="0"/>
                </a:lnTo>
                <a:lnTo>
                  <a:pt x="7391536" y="5949531"/>
                </a:lnTo>
                <a:lnTo>
                  <a:pt x="0" y="594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혼동 행렬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87645" y="4830705"/>
            <a:ext cx="579048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plastic은 </a:t>
            </a:r>
            <a:r>
              <a:rPr lang="en-US" sz="3000">
                <a:solidFill>
                  <a:srgbClr val="34520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다양한 클래스와 혼동</a:t>
            </a: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</a:t>
            </a:r>
          </a:p>
          <a:p>
            <a:pPr algn="l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    (특히 metal과 glass)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8552" y="3814986"/>
            <a:ext cx="5120748" cy="4239648"/>
          </a:xfrm>
          <a:custGeom>
            <a:avLst/>
            <a:gdLst/>
            <a:ahLst/>
            <a:cxnLst/>
            <a:rect r="r" b="b" t="t" l="l"/>
            <a:pathLst>
              <a:path h="4239648" w="5120748">
                <a:moveTo>
                  <a:pt x="0" y="0"/>
                </a:moveTo>
                <a:lnTo>
                  <a:pt x="5120748" y="0"/>
                </a:lnTo>
                <a:lnTo>
                  <a:pt x="5120748" y="4239648"/>
                </a:lnTo>
                <a:lnTo>
                  <a:pt x="0" y="4239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61159" y="3168619"/>
            <a:ext cx="4314988" cy="5532383"/>
          </a:xfrm>
          <a:custGeom>
            <a:avLst/>
            <a:gdLst/>
            <a:ahLst/>
            <a:cxnLst/>
            <a:rect r="r" b="b" t="t" l="l"/>
            <a:pathLst>
              <a:path h="5532383" w="4314988">
                <a:moveTo>
                  <a:pt x="0" y="0"/>
                </a:moveTo>
                <a:lnTo>
                  <a:pt x="4314988" y="0"/>
                </a:lnTo>
                <a:lnTo>
                  <a:pt x="4314988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814986"/>
            <a:ext cx="6088834" cy="4374502"/>
          </a:xfrm>
          <a:custGeom>
            <a:avLst/>
            <a:gdLst/>
            <a:ahLst/>
            <a:cxnLst/>
            <a:rect r="r" b="b" t="t" l="l"/>
            <a:pathLst>
              <a:path h="4374502" w="6088834">
                <a:moveTo>
                  <a:pt x="0" y="0"/>
                </a:moveTo>
                <a:lnTo>
                  <a:pt x="6088834" y="0"/>
                </a:lnTo>
                <a:lnTo>
                  <a:pt x="6088834" y="4374503"/>
                </a:lnTo>
                <a:lnTo>
                  <a:pt x="0" y="4374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27026" y="4263965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2" y="0"/>
                </a:lnTo>
                <a:lnTo>
                  <a:pt x="2292182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0272" y="3748641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6285" y="4393336"/>
            <a:ext cx="1981468" cy="1927428"/>
          </a:xfrm>
          <a:custGeom>
            <a:avLst/>
            <a:gdLst/>
            <a:ahLst/>
            <a:cxnLst/>
            <a:rect r="r" b="b" t="t" l="l"/>
            <a:pathLst>
              <a:path h="1927428" w="1981468">
                <a:moveTo>
                  <a:pt x="0" y="0"/>
                </a:moveTo>
                <a:lnTo>
                  <a:pt x="1981468" y="0"/>
                </a:lnTo>
                <a:lnTo>
                  <a:pt x="1981468" y="1927428"/>
                </a:lnTo>
                <a:lnTo>
                  <a:pt x="0" y="1927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8980" y="3544615"/>
            <a:ext cx="4898187" cy="5162780"/>
          </a:xfrm>
          <a:custGeom>
            <a:avLst/>
            <a:gdLst/>
            <a:ahLst/>
            <a:cxnLst/>
            <a:rect r="r" b="b" t="t" l="l"/>
            <a:pathLst>
              <a:path h="5162780" w="4898187">
                <a:moveTo>
                  <a:pt x="0" y="0"/>
                </a:moveTo>
                <a:lnTo>
                  <a:pt x="4898187" y="0"/>
                </a:lnTo>
                <a:lnTo>
                  <a:pt x="4898187" y="5162780"/>
                </a:lnTo>
                <a:lnTo>
                  <a:pt x="0" y="516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168" y="3634987"/>
            <a:ext cx="1089739" cy="957608"/>
          </a:xfrm>
          <a:custGeom>
            <a:avLst/>
            <a:gdLst/>
            <a:ahLst/>
            <a:cxnLst/>
            <a:rect r="r" b="b" t="t" l="l"/>
            <a:pathLst>
              <a:path h="957608" w="1089739">
                <a:moveTo>
                  <a:pt x="0" y="0"/>
                </a:moveTo>
                <a:lnTo>
                  <a:pt x="1089739" y="0"/>
                </a:lnTo>
                <a:lnTo>
                  <a:pt x="1089739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16539" y="6040280"/>
            <a:ext cx="4083069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색상 속성(밝기, 대비, 채도, 색조)을 랜덤하게 변경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80833" y="3544615"/>
            <a:ext cx="4898187" cy="5162780"/>
          </a:xfrm>
          <a:custGeom>
            <a:avLst/>
            <a:gdLst/>
            <a:ahLst/>
            <a:cxnLst/>
            <a:rect r="r" b="b" t="t" l="l"/>
            <a:pathLst>
              <a:path h="5162780" w="4898187">
                <a:moveTo>
                  <a:pt x="0" y="0"/>
                </a:moveTo>
                <a:lnTo>
                  <a:pt x="4898187" y="0"/>
                </a:lnTo>
                <a:lnTo>
                  <a:pt x="4898187" y="5162780"/>
                </a:lnTo>
                <a:lnTo>
                  <a:pt x="0" y="516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0021" y="3634987"/>
            <a:ext cx="1089739" cy="957608"/>
          </a:xfrm>
          <a:custGeom>
            <a:avLst/>
            <a:gdLst/>
            <a:ahLst/>
            <a:cxnLst/>
            <a:rect r="r" b="b" t="t" l="l"/>
            <a:pathLst>
              <a:path h="957608" w="1089739">
                <a:moveTo>
                  <a:pt x="0" y="0"/>
                </a:moveTo>
                <a:lnTo>
                  <a:pt x="1089739" y="0"/>
                </a:lnTo>
                <a:lnTo>
                  <a:pt x="1089739" y="957608"/>
                </a:lnTo>
                <a:lnTo>
                  <a:pt x="0" y="95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88392" y="6245068"/>
            <a:ext cx="408306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-10도 ~ +10도 사이로 랜덤 회전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00034">
            <a:off x="899894" y="2032278"/>
            <a:ext cx="220053" cy="654431"/>
          </a:xfrm>
          <a:custGeom>
            <a:avLst/>
            <a:gdLst/>
            <a:ahLst/>
            <a:cxnLst/>
            <a:rect r="r" b="b" t="t" l="l"/>
            <a:pathLst>
              <a:path h="654431" w="220053">
                <a:moveTo>
                  <a:pt x="0" y="0"/>
                </a:moveTo>
                <a:lnTo>
                  <a:pt x="220052" y="0"/>
                </a:lnTo>
                <a:lnTo>
                  <a:pt x="220052" y="654431"/>
                </a:lnTo>
                <a:lnTo>
                  <a:pt x="0" y="65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4443" y="2026118"/>
            <a:ext cx="18097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"/>
                <a:ea typeface="210 네모진"/>
                <a:cs typeface="210 네모진"/>
                <a:sym typeface="210 네모진"/>
              </a:rPr>
              <a:t>데이터 변형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18107" y="240572"/>
            <a:ext cx="6535069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34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성능 평가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90377" y="5502486"/>
            <a:ext cx="5489337" cy="136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345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trash의 </a:t>
            </a:r>
            <a:r>
              <a:rPr lang="en-US" sz="3458">
                <a:solidFill>
                  <a:srgbClr val="BE1E2D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정밀도가 낮음</a:t>
            </a:r>
          </a:p>
          <a:p>
            <a:pPr algn="ctr">
              <a:lnSpc>
                <a:spcPts val="5568"/>
              </a:lnSpc>
            </a:pPr>
            <a:r>
              <a:rPr lang="en-US" sz="345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=&gt; 예측한 것 중 일부분만 맞음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1316" y="3452717"/>
            <a:ext cx="6655624" cy="5591715"/>
          </a:xfrm>
          <a:custGeom>
            <a:avLst/>
            <a:gdLst/>
            <a:ahLst/>
            <a:cxnLst/>
            <a:rect r="r" b="b" t="t" l="l"/>
            <a:pathLst>
              <a:path h="5591715" w="6655624">
                <a:moveTo>
                  <a:pt x="0" y="0"/>
                </a:moveTo>
                <a:lnTo>
                  <a:pt x="6655624" y="0"/>
                </a:lnTo>
                <a:lnTo>
                  <a:pt x="6655624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85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400527" y="7107954"/>
            <a:ext cx="989868" cy="529130"/>
          </a:xfrm>
          <a:custGeom>
            <a:avLst/>
            <a:gdLst/>
            <a:ahLst/>
            <a:cxnLst/>
            <a:rect r="r" b="b" t="t" l="l"/>
            <a:pathLst>
              <a:path h="529130" w="989868">
                <a:moveTo>
                  <a:pt x="0" y="0"/>
                </a:moveTo>
                <a:lnTo>
                  <a:pt x="989868" y="0"/>
                </a:lnTo>
                <a:lnTo>
                  <a:pt x="989868" y="529130"/>
                </a:lnTo>
                <a:lnTo>
                  <a:pt x="0" y="52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913018" y="1938331"/>
            <a:ext cx="3724050" cy="679904"/>
          </a:xfrm>
          <a:custGeom>
            <a:avLst/>
            <a:gdLst/>
            <a:ahLst/>
            <a:cxnLst/>
            <a:rect r="r" b="b" t="t" l="l"/>
            <a:pathLst>
              <a:path h="679904" w="3724050">
                <a:moveTo>
                  <a:pt x="3724049" y="0"/>
                </a:moveTo>
                <a:lnTo>
                  <a:pt x="0" y="0"/>
                </a:lnTo>
                <a:lnTo>
                  <a:pt x="0" y="679904"/>
                </a:lnTo>
                <a:lnTo>
                  <a:pt x="3724049" y="679904"/>
                </a:lnTo>
                <a:lnTo>
                  <a:pt x="37240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80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641368" y="1938331"/>
            <a:ext cx="5280805" cy="679904"/>
          </a:xfrm>
          <a:custGeom>
            <a:avLst/>
            <a:gdLst/>
            <a:ahLst/>
            <a:cxnLst/>
            <a:rect r="r" b="b" t="t" l="l"/>
            <a:pathLst>
              <a:path h="679904" w="5280805">
                <a:moveTo>
                  <a:pt x="5280805" y="0"/>
                </a:moveTo>
                <a:lnTo>
                  <a:pt x="0" y="0"/>
                </a:lnTo>
                <a:lnTo>
                  <a:pt x="0" y="679904"/>
                </a:lnTo>
                <a:lnTo>
                  <a:pt x="5280805" y="679904"/>
                </a:lnTo>
                <a:lnTo>
                  <a:pt x="52808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0667" y="4109636"/>
            <a:ext cx="5504417" cy="3954630"/>
          </a:xfrm>
          <a:custGeom>
            <a:avLst/>
            <a:gdLst/>
            <a:ahLst/>
            <a:cxnLst/>
            <a:rect r="r" b="b" t="t" l="l"/>
            <a:pathLst>
              <a:path h="3954630" w="5504417">
                <a:moveTo>
                  <a:pt x="0" y="0"/>
                </a:moveTo>
                <a:lnTo>
                  <a:pt x="5504417" y="0"/>
                </a:lnTo>
                <a:lnTo>
                  <a:pt x="5504417" y="3954630"/>
                </a:lnTo>
                <a:lnTo>
                  <a:pt x="0" y="395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686863" y="3556957"/>
            <a:ext cx="4179957" cy="5359255"/>
          </a:xfrm>
          <a:custGeom>
            <a:avLst/>
            <a:gdLst/>
            <a:ahLst/>
            <a:cxnLst/>
            <a:rect r="r" b="b" t="t" l="l"/>
            <a:pathLst>
              <a:path h="5359255" w="4179957">
                <a:moveTo>
                  <a:pt x="0" y="0"/>
                </a:moveTo>
                <a:lnTo>
                  <a:pt x="4179957" y="0"/>
                </a:lnTo>
                <a:lnTo>
                  <a:pt x="4179957" y="5359255"/>
                </a:lnTo>
                <a:lnTo>
                  <a:pt x="0" y="5359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28951" y="4689659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9"/>
                </a:lnTo>
                <a:lnTo>
                  <a:pt x="0" y="218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38600" y="4134595"/>
            <a:ext cx="4587767" cy="3798374"/>
          </a:xfrm>
          <a:custGeom>
            <a:avLst/>
            <a:gdLst/>
            <a:ahLst/>
            <a:cxnLst/>
            <a:rect r="r" b="b" t="t" l="l"/>
            <a:pathLst>
              <a:path h="3798374" w="4587767">
                <a:moveTo>
                  <a:pt x="0" y="0"/>
                </a:moveTo>
                <a:lnTo>
                  <a:pt x="4587766" y="0"/>
                </a:lnTo>
                <a:lnTo>
                  <a:pt x="4587766" y="3798373"/>
                </a:lnTo>
                <a:lnTo>
                  <a:pt x="0" y="3798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865393" y="2026118"/>
            <a:ext cx="14706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8107" y="240572"/>
            <a:ext cx="8139076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RESNET 18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541749" y="4689659"/>
            <a:ext cx="1981468" cy="1927428"/>
          </a:xfrm>
          <a:custGeom>
            <a:avLst/>
            <a:gdLst/>
            <a:ahLst/>
            <a:cxnLst/>
            <a:rect r="r" b="b" t="t" l="l"/>
            <a:pathLst>
              <a:path h="1927428" w="1981468">
                <a:moveTo>
                  <a:pt x="0" y="0"/>
                </a:moveTo>
                <a:lnTo>
                  <a:pt x="1981468" y="0"/>
                </a:lnTo>
                <a:lnTo>
                  <a:pt x="1981468" y="1927427"/>
                </a:lnTo>
                <a:lnTo>
                  <a:pt x="0" y="1927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30750" y="4050416"/>
            <a:ext cx="2292182" cy="2186169"/>
          </a:xfrm>
          <a:custGeom>
            <a:avLst/>
            <a:gdLst/>
            <a:ahLst/>
            <a:cxnLst/>
            <a:rect r="r" b="b" t="t" l="l"/>
            <a:pathLst>
              <a:path h="2186169" w="2292182">
                <a:moveTo>
                  <a:pt x="0" y="0"/>
                </a:moveTo>
                <a:lnTo>
                  <a:pt x="2292183" y="0"/>
                </a:lnTo>
                <a:lnTo>
                  <a:pt x="2292183" y="2186168"/>
                </a:lnTo>
                <a:lnTo>
                  <a:pt x="0" y="2186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0866" y="2026920"/>
            <a:ext cx="520959" cy="502725"/>
          </a:xfrm>
          <a:custGeom>
            <a:avLst/>
            <a:gdLst/>
            <a:ahLst/>
            <a:cxnLst/>
            <a:rect r="r" b="b" t="t" l="l"/>
            <a:pathLst>
              <a:path h="502725" w="520959">
                <a:moveTo>
                  <a:pt x="0" y="0"/>
                </a:moveTo>
                <a:lnTo>
                  <a:pt x="520958" y="0"/>
                </a:lnTo>
                <a:lnTo>
                  <a:pt x="520958" y="502725"/>
                </a:lnTo>
                <a:lnTo>
                  <a:pt x="0" y="502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371603" y="1136888"/>
            <a:ext cx="3544794" cy="20548174"/>
            <a:chOff x="0" y="0"/>
            <a:chExt cx="1082450" cy="62746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2450" cy="6274661"/>
            </a:xfrm>
            <a:custGeom>
              <a:avLst/>
              <a:gdLst/>
              <a:ahLst/>
              <a:cxnLst/>
              <a:rect r="r" b="b" t="t" l="l"/>
              <a:pathLst>
                <a:path h="6274661" w="1082450">
                  <a:moveTo>
                    <a:pt x="0" y="0"/>
                  </a:moveTo>
                  <a:lnTo>
                    <a:pt x="1082450" y="0"/>
                  </a:lnTo>
                  <a:lnTo>
                    <a:pt x="1082450" y="6274661"/>
                  </a:lnTo>
                  <a:lnTo>
                    <a:pt x="0" y="6274661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82450" cy="6322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07570" y="-1652893"/>
            <a:ext cx="4761311" cy="4689892"/>
          </a:xfrm>
          <a:custGeom>
            <a:avLst/>
            <a:gdLst/>
            <a:ahLst/>
            <a:cxnLst/>
            <a:rect r="r" b="b" t="t" l="l"/>
            <a:pathLst>
              <a:path h="4689892" w="4761311">
                <a:moveTo>
                  <a:pt x="0" y="0"/>
                </a:moveTo>
                <a:lnTo>
                  <a:pt x="4761312" y="0"/>
                </a:lnTo>
                <a:lnTo>
                  <a:pt x="4761312" y="4689892"/>
                </a:lnTo>
                <a:lnTo>
                  <a:pt x="0" y="468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4990" y="3036999"/>
            <a:ext cx="6682145" cy="5532383"/>
          </a:xfrm>
          <a:custGeom>
            <a:avLst/>
            <a:gdLst/>
            <a:ahLst/>
            <a:cxnLst/>
            <a:rect r="r" b="b" t="t" l="l"/>
            <a:pathLst>
              <a:path h="5532383" w="6682145">
                <a:moveTo>
                  <a:pt x="0" y="0"/>
                </a:moveTo>
                <a:lnTo>
                  <a:pt x="6682145" y="0"/>
                </a:lnTo>
                <a:lnTo>
                  <a:pt x="6682145" y="5532383"/>
                </a:lnTo>
                <a:lnTo>
                  <a:pt x="0" y="553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818284" y="4313483"/>
            <a:ext cx="2695556" cy="2570886"/>
          </a:xfrm>
          <a:custGeom>
            <a:avLst/>
            <a:gdLst/>
            <a:ahLst/>
            <a:cxnLst/>
            <a:rect r="r" b="b" t="t" l="l"/>
            <a:pathLst>
              <a:path h="2570886" w="2695556">
                <a:moveTo>
                  <a:pt x="0" y="0"/>
                </a:moveTo>
                <a:lnTo>
                  <a:pt x="2695556" y="0"/>
                </a:lnTo>
                <a:lnTo>
                  <a:pt x="2695556" y="2570886"/>
                </a:lnTo>
                <a:lnTo>
                  <a:pt x="0" y="257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38936" y="240572"/>
            <a:ext cx="2343264" cy="140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1"/>
              </a:lnSpc>
              <a:spcBef>
                <a:spcPct val="0"/>
              </a:spcBef>
            </a:pPr>
            <a:r>
              <a:rPr lang="en-US" sz="8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결 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09021" y="4574531"/>
            <a:ext cx="6548993" cy="135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27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예상대로 </a:t>
            </a:r>
            <a:r>
              <a:rPr lang="en-US" sz="3278">
                <a:solidFill>
                  <a:srgbClr val="1C9AD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Resnet50이</a:t>
            </a:r>
            <a:r>
              <a:rPr lang="en-US" sz="3278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Resnet18보</a:t>
            </a:r>
          </a:p>
          <a:p>
            <a:pPr algn="ctr">
              <a:lnSpc>
                <a:spcPts val="5572"/>
              </a:lnSpc>
              <a:spcBef>
                <a:spcPct val="0"/>
              </a:spcBef>
            </a:pPr>
            <a:r>
              <a:rPr lang="en-US" sz="3278">
                <a:solidFill>
                  <a:srgbClr val="1C9ADE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예측 결과가 더 뛰어남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54080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765229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82099" y="927501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1243" y="894309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1"/>
                </a:lnTo>
                <a:lnTo>
                  <a:pt x="0" y="1606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3880532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5630666" y="0"/>
                </a:moveTo>
                <a:lnTo>
                  <a:pt x="0" y="0"/>
                </a:lnTo>
                <a:lnTo>
                  <a:pt x="0" y="1002851"/>
                </a:lnTo>
                <a:lnTo>
                  <a:pt x="5630666" y="1002851"/>
                </a:lnTo>
                <a:lnTo>
                  <a:pt x="56306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89078" y="3051952"/>
            <a:ext cx="5630666" cy="1002851"/>
          </a:xfrm>
          <a:custGeom>
            <a:avLst/>
            <a:gdLst/>
            <a:ahLst/>
            <a:cxnLst/>
            <a:rect r="r" b="b" t="t" l="l"/>
            <a:pathLst>
              <a:path h="1002851" w="5630666">
                <a:moveTo>
                  <a:pt x="0" y="0"/>
                </a:moveTo>
                <a:lnTo>
                  <a:pt x="5630666" y="0"/>
                </a:lnTo>
                <a:lnTo>
                  <a:pt x="5630666" y="1002851"/>
                </a:lnTo>
                <a:lnTo>
                  <a:pt x="0" y="100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761143" y="2671084"/>
            <a:ext cx="163200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true" rot="5400000">
            <a:off x="-2432136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6"/>
                </a:moveTo>
                <a:lnTo>
                  <a:pt x="6126111" y="1990576"/>
                </a:lnTo>
                <a:lnTo>
                  <a:pt x="6126111" y="0"/>
                </a:lnTo>
                <a:lnTo>
                  <a:pt x="0" y="0"/>
                </a:lnTo>
                <a:lnTo>
                  <a:pt x="0" y="199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5400000">
            <a:off x="-2432136" y="7213372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1990575"/>
                </a:moveTo>
                <a:lnTo>
                  <a:pt x="6126111" y="1990575"/>
                </a:lnTo>
                <a:lnTo>
                  <a:pt x="6126111" y="0"/>
                </a:lnTo>
                <a:lnTo>
                  <a:pt x="0" y="0"/>
                </a:lnTo>
                <a:lnTo>
                  <a:pt x="0" y="199057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9654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224239" y="4188153"/>
          <a:ext cx="10296722" cy="5870247"/>
        </p:xfrm>
        <a:graphic>
          <a:graphicData uri="http://schemas.openxmlformats.org/drawingml/2006/table">
            <a:tbl>
              <a:tblPr/>
              <a:tblGrid>
                <a:gridCol w="3432241"/>
                <a:gridCol w="3432241"/>
                <a:gridCol w="3432241"/>
              </a:tblGrid>
              <a:tr h="1160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VGG16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ResNet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4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0.865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0.945</a:t>
                      </a:r>
                    </a:p>
                    <a:p>
                      <a:pPr algn="ctr">
                        <a:lnSpc>
                          <a:spcPts val="503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5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 Bold"/>
                          <a:ea typeface="210 네모진 Bold"/>
                          <a:cs typeface="210 네모진 Bold"/>
                          <a:sym typeface="210 네모진 Bold"/>
                        </a:rPr>
                        <a:t>Loss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0.448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210 네모진"/>
                          <a:ea typeface="210 네모진"/>
                          <a:cs typeface="210 네모진"/>
                          <a:sym typeface="210 네모진"/>
                        </a:rPr>
                        <a:t>0.250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6" id="16"/>
          <p:cNvSpPr/>
          <p:nvPr/>
        </p:nvSpPr>
        <p:spPr>
          <a:xfrm flipH="false" flipV="false" rot="0">
            <a:off x="10477370" y="6164220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66232" y="703809"/>
            <a:ext cx="14121735" cy="156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40"/>
              </a:lnSpc>
              <a:spcBef>
                <a:spcPct val="0"/>
              </a:spcBef>
            </a:pPr>
            <a:r>
              <a:rPr lang="en-US" sz="91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모델에 따른 차이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1944" y="1280517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64552" y="3209651"/>
            <a:ext cx="11105444" cy="62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72900"/>
                </a:solidFill>
                <a:latin typeface="210 네모진"/>
                <a:ea typeface="210 네모진"/>
                <a:cs typeface="210 네모진"/>
                <a:sym typeface="210 네모진"/>
              </a:rPr>
              <a:t> </a:t>
            </a:r>
            <a:r>
              <a:rPr lang="en-US" sz="3684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VGG16 / ResNet50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477370" y="8502028"/>
            <a:ext cx="1279843" cy="406350"/>
          </a:xfrm>
          <a:custGeom>
            <a:avLst/>
            <a:gdLst/>
            <a:ahLst/>
            <a:cxnLst/>
            <a:rect r="r" b="b" t="t" l="l"/>
            <a:pathLst>
              <a:path h="406350" w="1279843">
                <a:moveTo>
                  <a:pt x="0" y="0"/>
                </a:moveTo>
                <a:lnTo>
                  <a:pt x="1279843" y="0"/>
                </a:lnTo>
                <a:lnTo>
                  <a:pt x="1279843" y="406350"/>
                </a:lnTo>
                <a:lnTo>
                  <a:pt x="0" y="406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2525" y="3463694"/>
            <a:ext cx="3740653" cy="5493151"/>
          </a:xfrm>
          <a:custGeom>
            <a:avLst/>
            <a:gdLst/>
            <a:ahLst/>
            <a:cxnLst/>
            <a:rect r="r" b="b" t="t" l="l"/>
            <a:pathLst>
              <a:path h="5493151" w="3740653">
                <a:moveTo>
                  <a:pt x="0" y="0"/>
                </a:moveTo>
                <a:lnTo>
                  <a:pt x="3740653" y="0"/>
                </a:lnTo>
                <a:lnTo>
                  <a:pt x="3740653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1723" t="0" r="0" b="-134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7223" y="3463694"/>
            <a:ext cx="2509409" cy="5493151"/>
          </a:xfrm>
          <a:custGeom>
            <a:avLst/>
            <a:gdLst/>
            <a:ahLst/>
            <a:cxnLst/>
            <a:rect r="r" b="b" t="t" l="l"/>
            <a:pathLst>
              <a:path h="5493151" w="2509409">
                <a:moveTo>
                  <a:pt x="0" y="0"/>
                </a:moveTo>
                <a:lnTo>
                  <a:pt x="2509409" y="0"/>
                </a:lnTo>
                <a:lnTo>
                  <a:pt x="2509409" y="5493151"/>
                </a:lnTo>
                <a:lnTo>
                  <a:pt x="0" y="549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0700" t="0" r="0" b="-13499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43217" y="4840563"/>
            <a:ext cx="9901783" cy="0"/>
          </a:xfrm>
          <a:prstGeom prst="line">
            <a:avLst/>
          </a:prstGeom>
          <a:ln cap="rnd" w="38100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5" id="5"/>
          <p:cNvSpPr/>
          <p:nvPr/>
        </p:nvSpPr>
        <p:spPr>
          <a:xfrm>
            <a:off x="7243217" y="6343620"/>
            <a:ext cx="9901783" cy="0"/>
          </a:xfrm>
          <a:prstGeom prst="line">
            <a:avLst/>
          </a:prstGeom>
          <a:ln cap="rnd" w="38100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AutoShape 6" id="6"/>
          <p:cNvSpPr/>
          <p:nvPr/>
        </p:nvSpPr>
        <p:spPr>
          <a:xfrm>
            <a:off x="7243217" y="7873157"/>
            <a:ext cx="9901783" cy="0"/>
          </a:xfrm>
          <a:prstGeom prst="line">
            <a:avLst/>
          </a:prstGeom>
          <a:ln cap="rnd" w="38100">
            <a:solidFill>
              <a:srgbClr val="67A516"/>
            </a:solidFill>
            <a:prstDash val="solid"/>
            <a:headEnd type="none" len="sm" w="sm"/>
            <a:tailEnd type="diamond" len="lg" w="lg"/>
          </a:ln>
        </p:spPr>
      </p:sp>
      <p:sp>
        <p:nvSpPr>
          <p:cNvPr name="Freeform 7" id="7"/>
          <p:cNvSpPr/>
          <p:nvPr/>
        </p:nvSpPr>
        <p:spPr>
          <a:xfrm flipH="false" flipV="false" rot="66000">
            <a:off x="1532677" y="3702654"/>
            <a:ext cx="248710" cy="440522"/>
          </a:xfrm>
          <a:custGeom>
            <a:avLst/>
            <a:gdLst/>
            <a:ahLst/>
            <a:cxnLst/>
            <a:rect r="r" b="b" t="t" l="l"/>
            <a:pathLst>
              <a:path h="440522" w="24871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26236" y="342676"/>
            <a:ext cx="11667704" cy="243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  개인별 결론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6744" y="3661930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강 라 금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6744" y="5184306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김 성 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6744" y="6706401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이 인 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6744" y="8224295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지 혜 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3692" y="3194685"/>
            <a:ext cx="961143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적은 </a:t>
            </a: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데이터의 수, 제한된 계산 리소스 고려한다면 VGG11이 더 좋은 성능.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변형, 드롭아웃, 에포크 수 늘리는 등 튜닝시 깊은 구조의 모델에서 좋은 성능이 나올 것 같다.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243217" y="5095875"/>
            <a:ext cx="96114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여부는 모델에 영향을 끼치긴 했지만, 극적인 차이가 나진 않았다.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 16보다 VGG 19의 성능이 조금 더 좋은 것으로 나타났다.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43217" y="6600795"/>
            <a:ext cx="96114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작은</a:t>
            </a: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 불균형 데이터 환경에서는 ResNet18이 더 안정적이고 균형 잡힌 성능을 보였다. 데이터 전처리의 여부가 중요하다.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3692" y="8149829"/>
            <a:ext cx="96114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불균형의 문제가 아쉬웠고 다음에는 더 신경을 써야겠다.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예상대로 Resnet50이 Resnet18보다 예측 결과가 더 좋다.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66000">
            <a:off x="1532677" y="5225030"/>
            <a:ext cx="248710" cy="440522"/>
          </a:xfrm>
          <a:custGeom>
            <a:avLst/>
            <a:gdLst/>
            <a:ahLst/>
            <a:cxnLst/>
            <a:rect r="r" b="b" t="t" l="l"/>
            <a:pathLst>
              <a:path h="440522" w="24871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66000">
            <a:off x="1532677" y="6746570"/>
            <a:ext cx="248710" cy="440522"/>
          </a:xfrm>
          <a:custGeom>
            <a:avLst/>
            <a:gdLst/>
            <a:ahLst/>
            <a:cxnLst/>
            <a:rect r="r" b="b" t="t" l="l"/>
            <a:pathLst>
              <a:path h="440522" w="248710">
                <a:moveTo>
                  <a:pt x="0" y="0"/>
                </a:moveTo>
                <a:lnTo>
                  <a:pt x="248711" y="0"/>
                </a:lnTo>
                <a:lnTo>
                  <a:pt x="248711" y="440523"/>
                </a:lnTo>
                <a:lnTo>
                  <a:pt x="0" y="44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66000">
            <a:off x="1532677" y="8268111"/>
            <a:ext cx="248710" cy="440522"/>
          </a:xfrm>
          <a:custGeom>
            <a:avLst/>
            <a:gdLst/>
            <a:ahLst/>
            <a:cxnLst/>
            <a:rect r="r" b="b" t="t" l="l"/>
            <a:pathLst>
              <a:path h="440522" w="248710">
                <a:moveTo>
                  <a:pt x="0" y="0"/>
                </a:moveTo>
                <a:lnTo>
                  <a:pt x="248711" y="0"/>
                </a:lnTo>
                <a:lnTo>
                  <a:pt x="248711" y="440522"/>
                </a:lnTo>
                <a:lnTo>
                  <a:pt x="0" y="440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7113" t="-45822" r="-58872" b="-44387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8966" y="1054391"/>
            <a:ext cx="8241563" cy="17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60"/>
              </a:lnSpc>
              <a:spcBef>
                <a:spcPct val="0"/>
              </a:spcBef>
            </a:pPr>
            <a:r>
              <a:rPr lang="en-US" sz="99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기대 효과</a:t>
            </a:r>
          </a:p>
        </p:txBody>
      </p:sp>
      <p:sp>
        <p:nvSpPr>
          <p:cNvPr name="AutoShape 9" id="9"/>
          <p:cNvSpPr/>
          <p:nvPr/>
        </p:nvSpPr>
        <p:spPr>
          <a:xfrm>
            <a:off x="-1253923" y="3483266"/>
            <a:ext cx="10053996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diamond" len="lg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38119" y="4014198"/>
            <a:ext cx="5133190" cy="2258604"/>
          </a:xfrm>
          <a:custGeom>
            <a:avLst/>
            <a:gdLst/>
            <a:ahLst/>
            <a:cxnLst/>
            <a:rect r="r" b="b" t="t" l="l"/>
            <a:pathLst>
              <a:path h="2258604" w="5133190">
                <a:moveTo>
                  <a:pt x="0" y="0"/>
                </a:moveTo>
                <a:lnTo>
                  <a:pt x="5133190" y="0"/>
                </a:lnTo>
                <a:lnTo>
                  <a:pt x="5133190" y="2258604"/>
                </a:lnTo>
                <a:lnTo>
                  <a:pt x="0" y="225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599076" y="932224"/>
            <a:ext cx="4211276" cy="8422551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6958" t="0" r="-16958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8966" y="4545983"/>
            <a:ext cx="7009927" cy="389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어린이의 분리수거 학습에 기여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가정과 교육현장에서의 활용성 증대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 marL="604516" indent="-302258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환경 보호와 지속 가능한 미래 기여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8461" y="1057041"/>
            <a:ext cx="15145318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웹 시연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7371603" y="-1001788"/>
            <a:ext cx="3544794" cy="20548174"/>
            <a:chOff x="0" y="0"/>
            <a:chExt cx="1082450" cy="62746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2450" cy="6274661"/>
            </a:xfrm>
            <a:custGeom>
              <a:avLst/>
              <a:gdLst/>
              <a:ahLst/>
              <a:cxnLst/>
              <a:rect r="r" b="b" t="t" l="l"/>
              <a:pathLst>
                <a:path h="6274661" w="1082450">
                  <a:moveTo>
                    <a:pt x="0" y="0"/>
                  </a:moveTo>
                  <a:lnTo>
                    <a:pt x="1082450" y="0"/>
                  </a:lnTo>
                  <a:lnTo>
                    <a:pt x="1082450" y="6274661"/>
                  </a:lnTo>
                  <a:lnTo>
                    <a:pt x="0" y="6274661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82450" cy="6322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5956527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458066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2371120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07570" y="-1652893"/>
            <a:ext cx="4761311" cy="4689892"/>
          </a:xfrm>
          <a:custGeom>
            <a:avLst/>
            <a:gdLst/>
            <a:ahLst/>
            <a:cxnLst/>
            <a:rect r="r" b="b" t="t" l="l"/>
            <a:pathLst>
              <a:path h="4689892" w="4761311">
                <a:moveTo>
                  <a:pt x="0" y="0"/>
                </a:moveTo>
                <a:lnTo>
                  <a:pt x="4761312" y="0"/>
                </a:lnTo>
                <a:lnTo>
                  <a:pt x="4761312" y="4689892"/>
                </a:lnTo>
                <a:lnTo>
                  <a:pt x="0" y="468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82762" y="490136"/>
            <a:ext cx="4825653" cy="9200502"/>
          </a:xfrm>
          <a:custGeom>
            <a:avLst/>
            <a:gdLst/>
            <a:ahLst/>
            <a:cxnLst/>
            <a:rect r="r" b="b" t="t" l="l"/>
            <a:pathLst>
              <a:path h="9200502" w="4825653">
                <a:moveTo>
                  <a:pt x="0" y="0"/>
                </a:moveTo>
                <a:lnTo>
                  <a:pt x="4825652" y="0"/>
                </a:lnTo>
                <a:lnTo>
                  <a:pt x="4825652" y="9200502"/>
                </a:lnTo>
                <a:lnTo>
                  <a:pt x="0" y="9200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40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67814" y="4216035"/>
            <a:ext cx="14050273" cy="129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8"/>
              </a:lnSpc>
            </a:pPr>
            <a:r>
              <a:rPr lang="en-US" sz="36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모바일 접속 주소: </a:t>
            </a:r>
            <a:r>
              <a:rPr lang="en-US" sz="3663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7" tooltip="http://192.168.2.216:8501"/>
              </a:rPr>
              <a:t>http://192.168.2.216:8501</a:t>
            </a:r>
            <a:r>
              <a:rPr lang="en-US" sz="36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ctr">
              <a:lnSpc>
                <a:spcPts val="5128"/>
              </a:lnSpc>
            </a:pPr>
            <a:r>
              <a:rPr lang="en-US" sz="36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(wifi: sawwave_5gx)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349254" y="821578"/>
            <a:ext cx="2092668" cy="1118626"/>
          </a:xfrm>
          <a:custGeom>
            <a:avLst/>
            <a:gdLst/>
            <a:ahLst/>
            <a:cxnLst/>
            <a:rect r="r" b="b" t="t" l="l"/>
            <a:pathLst>
              <a:path h="1118626" w="2092668">
                <a:moveTo>
                  <a:pt x="0" y="0"/>
                </a:moveTo>
                <a:lnTo>
                  <a:pt x="2092668" y="0"/>
                </a:lnTo>
                <a:lnTo>
                  <a:pt x="2092668" y="1118626"/>
                </a:lnTo>
                <a:lnTo>
                  <a:pt x="0" y="1118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027136" y="-719065"/>
            <a:ext cx="5449789" cy="11725130"/>
            <a:chOff x="0" y="0"/>
            <a:chExt cx="1664166" cy="3580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416444" y="3513195"/>
            <a:ext cx="11671631" cy="3260609"/>
            <a:chOff x="0" y="0"/>
            <a:chExt cx="1610488" cy="44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006022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6" y="0"/>
                </a:lnTo>
                <a:lnTo>
                  <a:pt x="1341356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5167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4818153" y="1081279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818153" y="7207391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2" y="0"/>
                </a:lnTo>
                <a:lnTo>
                  <a:pt x="6126112" y="1990575"/>
                </a:lnTo>
                <a:lnTo>
                  <a:pt x="0" y="199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1743" y="6174876"/>
            <a:ext cx="6292702" cy="3083424"/>
          </a:xfrm>
          <a:custGeom>
            <a:avLst/>
            <a:gdLst/>
            <a:ahLst/>
            <a:cxnLst/>
            <a:rect r="r" b="b" t="t" l="l"/>
            <a:pathLst>
              <a:path h="3083424" w="6292702">
                <a:moveTo>
                  <a:pt x="0" y="0"/>
                </a:moveTo>
                <a:lnTo>
                  <a:pt x="6292702" y="0"/>
                </a:lnTo>
                <a:lnTo>
                  <a:pt x="6292702" y="3083424"/>
                </a:lnTo>
                <a:lnTo>
                  <a:pt x="0" y="3083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98878" y="6521851"/>
            <a:ext cx="6376289" cy="212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13"/>
              </a:lnSpc>
              <a:spcBef>
                <a:spcPct val="0"/>
              </a:spcBef>
            </a:pPr>
            <a:r>
              <a:rPr lang="en-US" sz="12223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강 라 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35868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3" y="1466914"/>
            <a:ext cx="1240944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VGGNET 11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1743" y="827164"/>
            <a:ext cx="4125165" cy="80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7"/>
              </a:lnSpc>
            </a:pPr>
            <a:r>
              <a:rPr lang="en-US" sz="4755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없이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000">
            <a:off x="1548287" y="3015811"/>
            <a:ext cx="248710" cy="440522"/>
          </a:xfrm>
          <a:custGeom>
            <a:avLst/>
            <a:gdLst/>
            <a:ahLst/>
            <a:cxnLst/>
            <a:rect r="r" b="b" t="t" l="l"/>
            <a:pathLst>
              <a:path h="440522" w="248710">
                <a:moveTo>
                  <a:pt x="0" y="0"/>
                </a:moveTo>
                <a:lnTo>
                  <a:pt x="248711" y="0"/>
                </a:lnTo>
                <a:lnTo>
                  <a:pt x="248711" y="440523"/>
                </a:lnTo>
                <a:lnTo>
                  <a:pt x="0" y="44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7113" t="-45822" r="-58872" b="-443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082" y="4039705"/>
            <a:ext cx="8393565" cy="4813239"/>
          </a:xfrm>
          <a:custGeom>
            <a:avLst/>
            <a:gdLst/>
            <a:ahLst/>
            <a:cxnLst/>
            <a:rect r="r" b="b" t="t" l="l"/>
            <a:pathLst>
              <a:path h="4813239" w="8393565">
                <a:moveTo>
                  <a:pt x="0" y="0"/>
                </a:moveTo>
                <a:lnTo>
                  <a:pt x="8393565" y="0"/>
                </a:lnTo>
                <a:lnTo>
                  <a:pt x="8393565" y="4813240"/>
                </a:lnTo>
                <a:lnTo>
                  <a:pt x="0" y="4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18740" y="4039705"/>
            <a:ext cx="6494408" cy="4813239"/>
          </a:xfrm>
          <a:custGeom>
            <a:avLst/>
            <a:gdLst/>
            <a:ahLst/>
            <a:cxnLst/>
            <a:rect r="r" b="b" t="t" l="l"/>
            <a:pathLst>
              <a:path h="4813239" w="6494408">
                <a:moveTo>
                  <a:pt x="0" y="0"/>
                </a:moveTo>
                <a:lnTo>
                  <a:pt x="6494408" y="0"/>
                </a:lnTo>
                <a:lnTo>
                  <a:pt x="6494408" y="4813240"/>
                </a:lnTo>
                <a:lnTo>
                  <a:pt x="0" y="481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64" t="0" r="-6264" b="-2237"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808714" y="380776"/>
            <a:ext cx="867057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데이터 출처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6744" y="3661930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출처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6744" y="6706401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이 인 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6744" y="8224295"/>
            <a:ext cx="4439888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EF"/>
                </a:solidFill>
                <a:latin typeface="210 네모진"/>
                <a:ea typeface="210 네모진"/>
                <a:cs typeface="210 네모진"/>
                <a:sym typeface="210 네모진"/>
              </a:rPr>
              <a:t>지 혜 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2150" y="3009377"/>
            <a:ext cx="961143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https://github.com/garythung/trashnet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371603" y="-1001788"/>
            <a:ext cx="3544794" cy="20548174"/>
            <a:chOff x="0" y="0"/>
            <a:chExt cx="1082450" cy="62746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2450" cy="6274661"/>
            </a:xfrm>
            <a:custGeom>
              <a:avLst/>
              <a:gdLst/>
              <a:ahLst/>
              <a:cxnLst/>
              <a:rect r="r" b="b" t="t" l="l"/>
              <a:pathLst>
                <a:path h="6274661" w="1082450">
                  <a:moveTo>
                    <a:pt x="0" y="0"/>
                  </a:moveTo>
                  <a:lnTo>
                    <a:pt x="1082450" y="0"/>
                  </a:lnTo>
                  <a:lnTo>
                    <a:pt x="1082450" y="6274661"/>
                  </a:lnTo>
                  <a:lnTo>
                    <a:pt x="0" y="6274661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82450" cy="6322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5956527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58066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371120" y="8488687"/>
            <a:ext cx="6374946" cy="2071430"/>
          </a:xfrm>
          <a:custGeom>
            <a:avLst/>
            <a:gdLst/>
            <a:ahLst/>
            <a:cxnLst/>
            <a:rect r="r" b="b" t="t" l="l"/>
            <a:pathLst>
              <a:path h="2071430" w="6374946">
                <a:moveTo>
                  <a:pt x="0" y="0"/>
                </a:moveTo>
                <a:lnTo>
                  <a:pt x="6374946" y="0"/>
                </a:lnTo>
                <a:lnTo>
                  <a:pt x="6374946" y="2071430"/>
                </a:lnTo>
                <a:lnTo>
                  <a:pt x="0" y="207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9555" y="788156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54964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-1018518" y="6303050"/>
            <a:ext cx="20325037" cy="2393704"/>
            <a:chOff x="0" y="0"/>
            <a:chExt cx="3227958" cy="3801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27958" cy="380160"/>
            </a:xfrm>
            <a:custGeom>
              <a:avLst/>
              <a:gdLst/>
              <a:ahLst/>
              <a:cxnLst/>
              <a:rect r="r" b="b" t="t" l="l"/>
              <a:pathLst>
                <a:path h="380160" w="3227958">
                  <a:moveTo>
                    <a:pt x="1076567" y="19070"/>
                  </a:moveTo>
                  <a:cubicBezTo>
                    <a:pt x="1241522" y="7556"/>
                    <a:pt x="1430196" y="0"/>
                    <a:pt x="1614848" y="0"/>
                  </a:cubicBezTo>
                  <a:cubicBezTo>
                    <a:pt x="1799506" y="0"/>
                    <a:pt x="1977192" y="6476"/>
                    <a:pt x="2140937" y="17990"/>
                  </a:cubicBezTo>
                  <a:cubicBezTo>
                    <a:pt x="2144425" y="18350"/>
                    <a:pt x="2147908" y="18350"/>
                    <a:pt x="2151390" y="18710"/>
                  </a:cubicBezTo>
                  <a:cubicBezTo>
                    <a:pt x="2766322" y="64765"/>
                    <a:pt x="3219248" y="186379"/>
                    <a:pt x="3227958" y="318892"/>
                  </a:cubicBezTo>
                  <a:lnTo>
                    <a:pt x="3227958" y="380160"/>
                  </a:lnTo>
                  <a:lnTo>
                    <a:pt x="0" y="380160"/>
                  </a:lnTo>
                  <a:lnTo>
                    <a:pt x="0" y="318937"/>
                  </a:lnTo>
                  <a:cubicBezTo>
                    <a:pt x="8710" y="185660"/>
                    <a:pt x="454666" y="64045"/>
                    <a:pt x="1076567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79375"/>
              <a:ext cx="3227958" cy="300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71341" y="2222575"/>
            <a:ext cx="15145318" cy="292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0"/>
              </a:lnSpc>
              <a:spcBef>
                <a:spcPct val="0"/>
              </a:spcBef>
            </a:pPr>
            <a:r>
              <a:rPr lang="en-US" sz="17000">
                <a:solidFill>
                  <a:srgbClr val="34520D"/>
                </a:solidFill>
                <a:latin typeface="AC Steelfish"/>
                <a:ea typeface="AC Steelfish"/>
                <a:cs typeface="AC Steelfish"/>
                <a:sym typeface="AC Steelfish"/>
              </a:rPr>
              <a:t>ANY QUESTIONS?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8003" y="5572761"/>
            <a:ext cx="1429199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질문 있으신가요?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904811" y="5048250"/>
            <a:ext cx="14478377" cy="0"/>
          </a:xfrm>
          <a:prstGeom prst="line">
            <a:avLst/>
          </a:prstGeom>
          <a:ln cap="rnd" w="76200">
            <a:solidFill>
              <a:srgbClr val="67A516"/>
            </a:solidFill>
            <a:prstDash val="lgDash"/>
            <a:headEnd type="diamond" len="lg" w="lg"/>
            <a:tailEnd type="diamond" len="lg" w="lg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208032" y="-1652893"/>
            <a:ext cx="4761311" cy="4689892"/>
          </a:xfrm>
          <a:custGeom>
            <a:avLst/>
            <a:gdLst/>
            <a:ahLst/>
            <a:cxnLst/>
            <a:rect r="r" b="b" t="t" l="l"/>
            <a:pathLst>
              <a:path h="4689892" w="4761311">
                <a:moveTo>
                  <a:pt x="0" y="0"/>
                </a:moveTo>
                <a:lnTo>
                  <a:pt x="4761311" y="0"/>
                </a:lnTo>
                <a:lnTo>
                  <a:pt x="4761311" y="4689892"/>
                </a:lnTo>
                <a:lnTo>
                  <a:pt x="0" y="4689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589436" y="-711925"/>
            <a:ext cx="7471222" cy="11710850"/>
            <a:chOff x="0" y="0"/>
            <a:chExt cx="1883578" cy="2952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578" cy="2952435"/>
            </a:xfrm>
            <a:custGeom>
              <a:avLst/>
              <a:gdLst/>
              <a:ahLst/>
              <a:cxnLst/>
              <a:rect r="r" b="b" t="t" l="l"/>
              <a:pathLst>
                <a:path h="2952435" w="1883578">
                  <a:moveTo>
                    <a:pt x="0" y="0"/>
                  </a:moveTo>
                  <a:lnTo>
                    <a:pt x="1883578" y="0"/>
                  </a:lnTo>
                  <a:lnTo>
                    <a:pt x="1883578" y="2952435"/>
                  </a:lnTo>
                  <a:lnTo>
                    <a:pt x="0" y="2952435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83578" cy="3000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15032010" y="310426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0"/>
                </a:moveTo>
                <a:lnTo>
                  <a:pt x="6126112" y="0"/>
                </a:lnTo>
                <a:lnTo>
                  <a:pt x="6126112" y="3540036"/>
                </a:lnTo>
                <a:lnTo>
                  <a:pt x="0" y="354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8090505" y="3749981"/>
            <a:ext cx="11203701" cy="2787038"/>
            <a:chOff x="0" y="0"/>
            <a:chExt cx="1276328" cy="317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6328" cy="317500"/>
            </a:xfrm>
            <a:custGeom>
              <a:avLst/>
              <a:gdLst/>
              <a:ahLst/>
              <a:cxnLst/>
              <a:rect r="r" b="b" t="t" l="l"/>
              <a:pathLst>
                <a:path h="317500" w="1276328">
                  <a:moveTo>
                    <a:pt x="425673" y="19070"/>
                  </a:moveTo>
                  <a:cubicBezTo>
                    <a:pt x="490895" y="7556"/>
                    <a:pt x="565497" y="0"/>
                    <a:pt x="638508" y="0"/>
                  </a:cubicBezTo>
                  <a:cubicBezTo>
                    <a:pt x="711521" y="0"/>
                    <a:pt x="781778" y="6476"/>
                    <a:pt x="846522" y="17990"/>
                  </a:cubicBezTo>
                  <a:cubicBezTo>
                    <a:pt x="847902" y="18350"/>
                    <a:pt x="849278" y="18350"/>
                    <a:pt x="850655" y="18710"/>
                  </a:cubicBezTo>
                  <a:cubicBezTo>
                    <a:pt x="1093798" y="64765"/>
                    <a:pt x="1272884" y="186379"/>
                    <a:pt x="1276328" y="317500"/>
                  </a:cubicBezTo>
                  <a:lnTo>
                    <a:pt x="1276328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3444" y="185660"/>
                    <a:pt x="179774" y="64045"/>
                    <a:pt x="425673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79375"/>
              <a:ext cx="1276328" cy="238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994245" y="1463328"/>
            <a:ext cx="7806416" cy="77759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731" r="223" b="-33266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12298837" y="524263"/>
            <a:ext cx="5650172" cy="8714987"/>
          </a:xfrm>
          <a:custGeom>
            <a:avLst/>
            <a:gdLst/>
            <a:ahLst/>
            <a:cxnLst/>
            <a:rect r="r" b="b" t="t" l="l"/>
            <a:pathLst>
              <a:path h="8714987" w="5650172">
                <a:moveTo>
                  <a:pt x="5650172" y="0"/>
                </a:moveTo>
                <a:lnTo>
                  <a:pt x="0" y="0"/>
                </a:lnTo>
                <a:lnTo>
                  <a:pt x="0" y="8714987"/>
                </a:lnTo>
                <a:lnTo>
                  <a:pt x="5650172" y="8714987"/>
                </a:lnTo>
                <a:lnTo>
                  <a:pt x="56501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54629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226812" y="6544992"/>
            <a:ext cx="4812703" cy="2694258"/>
          </a:xfrm>
          <a:custGeom>
            <a:avLst/>
            <a:gdLst/>
            <a:ahLst/>
            <a:cxnLst/>
            <a:rect r="r" b="b" t="t" l="l"/>
            <a:pathLst>
              <a:path h="2694258" w="4812703">
                <a:moveTo>
                  <a:pt x="4812703" y="0"/>
                </a:moveTo>
                <a:lnTo>
                  <a:pt x="0" y="0"/>
                </a:lnTo>
                <a:lnTo>
                  <a:pt x="0" y="2694258"/>
                </a:lnTo>
                <a:lnTo>
                  <a:pt x="4812703" y="2694258"/>
                </a:lnTo>
                <a:lnTo>
                  <a:pt x="48127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536" t="-223465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5032010" y="6479092"/>
            <a:ext cx="6126112" cy="3540036"/>
          </a:xfrm>
          <a:custGeom>
            <a:avLst/>
            <a:gdLst/>
            <a:ahLst/>
            <a:cxnLst/>
            <a:rect r="r" b="b" t="t" l="l"/>
            <a:pathLst>
              <a:path h="3540036" w="6126112">
                <a:moveTo>
                  <a:pt x="0" y="0"/>
                </a:moveTo>
                <a:lnTo>
                  <a:pt x="6126112" y="0"/>
                </a:lnTo>
                <a:lnTo>
                  <a:pt x="6126112" y="3540037"/>
                </a:lnTo>
                <a:lnTo>
                  <a:pt x="0" y="3540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643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5507" y="1085850"/>
            <a:ext cx="827860" cy="713109"/>
          </a:xfrm>
          <a:custGeom>
            <a:avLst/>
            <a:gdLst/>
            <a:ahLst/>
            <a:cxnLst/>
            <a:rect r="r" b="b" t="t" l="l"/>
            <a:pathLst>
              <a:path h="713109" w="827860">
                <a:moveTo>
                  <a:pt x="0" y="0"/>
                </a:moveTo>
                <a:lnTo>
                  <a:pt x="827860" y="0"/>
                </a:lnTo>
                <a:lnTo>
                  <a:pt x="827860" y="713109"/>
                </a:lnTo>
                <a:lnTo>
                  <a:pt x="0" y="713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07" t="0" r="-19158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9546389" y="1798959"/>
            <a:ext cx="1778089" cy="1613616"/>
          </a:xfrm>
          <a:custGeom>
            <a:avLst/>
            <a:gdLst/>
            <a:ahLst/>
            <a:cxnLst/>
            <a:rect r="r" b="b" t="t" l="l"/>
            <a:pathLst>
              <a:path h="1613616" w="1778089">
                <a:moveTo>
                  <a:pt x="1778089" y="0"/>
                </a:moveTo>
                <a:lnTo>
                  <a:pt x="0" y="0"/>
                </a:lnTo>
                <a:lnTo>
                  <a:pt x="0" y="1613616"/>
                </a:lnTo>
                <a:lnTo>
                  <a:pt x="1778089" y="1613616"/>
                </a:lnTo>
                <a:lnTo>
                  <a:pt x="177808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13292" y="2258767"/>
            <a:ext cx="4942703" cy="4114800"/>
          </a:xfrm>
          <a:custGeom>
            <a:avLst/>
            <a:gdLst/>
            <a:ahLst/>
            <a:cxnLst/>
            <a:rect r="r" b="b" t="t" l="l"/>
            <a:pathLst>
              <a:path h="4114800" w="4942703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6908212"/>
            <a:ext cx="10118971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  <a:spcBef>
                <a:spcPct val="0"/>
              </a:spcBef>
            </a:pPr>
            <a:r>
              <a:rPr lang="en-US" sz="15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45321" y="1207473"/>
            <a:ext cx="27484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KDT 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8966" y="1001858"/>
            <a:ext cx="12659358" cy="220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9"/>
              </a:lnSpc>
              <a:spcBef>
                <a:spcPct val="0"/>
              </a:spcBef>
            </a:pPr>
            <a:r>
              <a:rPr lang="en-US" sz="12599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순서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4689008" y="-719065"/>
            <a:ext cx="5449789" cy="11725130"/>
            <a:chOff x="0" y="0"/>
            <a:chExt cx="1664166" cy="3580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4166" cy="3580426"/>
            </a:xfrm>
            <a:custGeom>
              <a:avLst/>
              <a:gdLst/>
              <a:ahLst/>
              <a:cxnLst/>
              <a:rect r="r" b="b" t="t" l="l"/>
              <a:pathLst>
                <a:path h="3580426" w="1664166">
                  <a:moveTo>
                    <a:pt x="0" y="0"/>
                  </a:moveTo>
                  <a:lnTo>
                    <a:pt x="1664166" y="0"/>
                  </a:lnTo>
                  <a:lnTo>
                    <a:pt x="1664166" y="3580426"/>
                  </a:lnTo>
                  <a:lnTo>
                    <a:pt x="0" y="3580426"/>
                  </a:lnTo>
                  <a:close/>
                </a:path>
              </a:pathLst>
            </a:custGeom>
            <a:solidFill>
              <a:srgbClr val="34520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64166" cy="3628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4941482" y="1085156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078316" y="3513195"/>
            <a:ext cx="11671631" cy="3260609"/>
            <a:chOff x="0" y="0"/>
            <a:chExt cx="1610488" cy="449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10488" cy="449909"/>
            </a:xfrm>
            <a:custGeom>
              <a:avLst/>
              <a:gdLst/>
              <a:ahLst/>
              <a:cxnLst/>
              <a:rect r="r" b="b" t="t" l="l"/>
              <a:pathLst>
                <a:path h="449909" w="1610488">
                  <a:moveTo>
                    <a:pt x="537119" y="19070"/>
                  </a:moveTo>
                  <a:cubicBezTo>
                    <a:pt x="619418" y="7556"/>
                    <a:pt x="713552" y="0"/>
                    <a:pt x="805678" y="0"/>
                  </a:cubicBezTo>
                  <a:cubicBezTo>
                    <a:pt x="897807" y="0"/>
                    <a:pt x="986458" y="6476"/>
                    <a:pt x="1068153" y="17990"/>
                  </a:cubicBezTo>
                  <a:cubicBezTo>
                    <a:pt x="1069894" y="18350"/>
                    <a:pt x="1071631" y="18350"/>
                    <a:pt x="1073369" y="18710"/>
                  </a:cubicBezTo>
                  <a:cubicBezTo>
                    <a:pt x="1380170" y="64765"/>
                    <a:pt x="1606143" y="186379"/>
                    <a:pt x="1610488" y="320441"/>
                  </a:cubicBezTo>
                  <a:lnTo>
                    <a:pt x="1610488" y="449909"/>
                  </a:lnTo>
                  <a:lnTo>
                    <a:pt x="0" y="449909"/>
                  </a:lnTo>
                  <a:lnTo>
                    <a:pt x="0" y="320537"/>
                  </a:lnTo>
                  <a:cubicBezTo>
                    <a:pt x="4346" y="185660"/>
                    <a:pt x="226842" y="64045"/>
                    <a:pt x="537119" y="19070"/>
                  </a:cubicBezTo>
                  <a:close/>
                </a:path>
              </a:pathLst>
            </a:custGeom>
            <a:solidFill>
              <a:srgbClr val="FFF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79375"/>
              <a:ext cx="1610488" cy="370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67895" y="1306658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6"/>
                </a:lnTo>
                <a:lnTo>
                  <a:pt x="0" y="1341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37039" y="127346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941482" y="7211268"/>
            <a:ext cx="6126112" cy="1990576"/>
          </a:xfrm>
          <a:custGeom>
            <a:avLst/>
            <a:gdLst/>
            <a:ahLst/>
            <a:cxnLst/>
            <a:rect r="r" b="b" t="t" l="l"/>
            <a:pathLst>
              <a:path h="1990576" w="6126112">
                <a:moveTo>
                  <a:pt x="0" y="0"/>
                </a:moveTo>
                <a:lnTo>
                  <a:pt x="6126111" y="0"/>
                </a:lnTo>
                <a:lnTo>
                  <a:pt x="6126111" y="1990576"/>
                </a:lnTo>
                <a:lnTo>
                  <a:pt x="0" y="199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9654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3159042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165454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26913" y="5165454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46918" y="5165454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7171865"/>
            <a:ext cx="5545430" cy="1774403"/>
          </a:xfrm>
          <a:custGeom>
            <a:avLst/>
            <a:gdLst/>
            <a:ahLst/>
            <a:cxnLst/>
            <a:rect r="r" b="b" t="t" l="l"/>
            <a:pathLst>
              <a:path h="1774403" w="5545430">
                <a:moveTo>
                  <a:pt x="0" y="0"/>
                </a:moveTo>
                <a:lnTo>
                  <a:pt x="5545430" y="0"/>
                </a:lnTo>
                <a:lnTo>
                  <a:pt x="5545430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796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26913" y="7171865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4"/>
                </a:lnTo>
                <a:lnTo>
                  <a:pt x="0" y="1774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46918" y="7168457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26913" y="3159042"/>
            <a:ext cx="3640761" cy="1774403"/>
          </a:xfrm>
          <a:custGeom>
            <a:avLst/>
            <a:gdLst/>
            <a:ahLst/>
            <a:cxnLst/>
            <a:rect r="r" b="b" t="t" l="l"/>
            <a:pathLst>
              <a:path h="1774403" w="3640761">
                <a:moveTo>
                  <a:pt x="0" y="0"/>
                </a:moveTo>
                <a:lnTo>
                  <a:pt x="3640761" y="0"/>
                </a:lnTo>
                <a:lnTo>
                  <a:pt x="3640761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2315" t="0" r="-2736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46918" y="3162451"/>
            <a:ext cx="4636909" cy="1774403"/>
          </a:xfrm>
          <a:custGeom>
            <a:avLst/>
            <a:gdLst/>
            <a:ahLst/>
            <a:cxnLst/>
            <a:rect r="r" b="b" t="t" l="l"/>
            <a:pathLst>
              <a:path h="1774403" w="4636909">
                <a:moveTo>
                  <a:pt x="0" y="0"/>
                </a:moveTo>
                <a:lnTo>
                  <a:pt x="4636909" y="0"/>
                </a:lnTo>
                <a:lnTo>
                  <a:pt x="4636909" y="1774403"/>
                </a:lnTo>
                <a:lnTo>
                  <a:pt x="0" y="1774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07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00034">
            <a:off x="1673896" y="3354935"/>
            <a:ext cx="436555" cy="1298304"/>
          </a:xfrm>
          <a:custGeom>
            <a:avLst/>
            <a:gdLst/>
            <a:ahLst/>
            <a:cxnLst/>
            <a:rect r="r" b="b" t="t" l="l"/>
            <a:pathLst>
              <a:path h="1298304" w="436555">
                <a:moveTo>
                  <a:pt x="0" y="0"/>
                </a:moveTo>
                <a:lnTo>
                  <a:pt x="436555" y="0"/>
                </a:lnTo>
                <a:lnTo>
                  <a:pt x="436555" y="1298304"/>
                </a:lnTo>
                <a:lnTo>
                  <a:pt x="0" y="1298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49306" y="5597714"/>
            <a:ext cx="942885" cy="909884"/>
          </a:xfrm>
          <a:custGeom>
            <a:avLst/>
            <a:gdLst/>
            <a:ahLst/>
            <a:cxnLst/>
            <a:rect r="r" b="b" t="t" l="l"/>
            <a:pathLst>
              <a:path h="909884" w="942885">
                <a:moveTo>
                  <a:pt x="0" y="0"/>
                </a:moveTo>
                <a:lnTo>
                  <a:pt x="942885" y="0"/>
                </a:lnTo>
                <a:lnTo>
                  <a:pt x="942885" y="909883"/>
                </a:lnTo>
                <a:lnTo>
                  <a:pt x="0" y="909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4146" y="7416107"/>
            <a:ext cx="833205" cy="1072796"/>
          </a:xfrm>
          <a:custGeom>
            <a:avLst/>
            <a:gdLst/>
            <a:ahLst/>
            <a:cxnLst/>
            <a:rect r="r" b="b" t="t" l="l"/>
            <a:pathLst>
              <a:path h="1072796" w="833205">
                <a:moveTo>
                  <a:pt x="0" y="0"/>
                </a:moveTo>
                <a:lnTo>
                  <a:pt x="833205" y="0"/>
                </a:lnTo>
                <a:lnTo>
                  <a:pt x="833205" y="1072796"/>
                </a:lnTo>
                <a:lnTo>
                  <a:pt x="0" y="1072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897740" y="165967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14476" y="5832255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214476" y="7734021"/>
            <a:ext cx="9466728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14476" y="3823361"/>
            <a:ext cx="8757872" cy="56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803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VGG11과 VGG16 비교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824" y="821349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0969" y="788156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3" y="0"/>
                </a:lnTo>
                <a:lnTo>
                  <a:pt x="1976863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47580" y="3346458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49" y="0"/>
                </a:moveTo>
                <a:lnTo>
                  <a:pt x="0" y="0"/>
                </a:lnTo>
                <a:lnTo>
                  <a:pt x="0" y="816443"/>
                </a:lnTo>
                <a:lnTo>
                  <a:pt x="4584049" y="816443"/>
                </a:lnTo>
                <a:lnTo>
                  <a:pt x="45840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84976" y="3346458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50" y="0"/>
                </a:lnTo>
                <a:lnTo>
                  <a:pt x="4584050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9906" y="3085434"/>
            <a:ext cx="1666708" cy="6639507"/>
          </a:xfrm>
          <a:custGeom>
            <a:avLst/>
            <a:gdLst/>
            <a:ahLst/>
            <a:cxnLst/>
            <a:rect r="r" b="b" t="t" l="l"/>
            <a:pathLst>
              <a:path h="6639507" w="1666708">
                <a:moveTo>
                  <a:pt x="0" y="0"/>
                </a:moveTo>
                <a:lnTo>
                  <a:pt x="1666707" y="0"/>
                </a:lnTo>
                <a:lnTo>
                  <a:pt x="1666707" y="6639508"/>
                </a:lnTo>
                <a:lnTo>
                  <a:pt x="0" y="6639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28700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4584049" y="0"/>
                </a:moveTo>
                <a:lnTo>
                  <a:pt x="0" y="0"/>
                </a:lnTo>
                <a:lnTo>
                  <a:pt x="0" y="816443"/>
                </a:lnTo>
                <a:lnTo>
                  <a:pt x="4584049" y="816443"/>
                </a:lnTo>
                <a:lnTo>
                  <a:pt x="45840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0478" y="3380031"/>
            <a:ext cx="4584049" cy="816443"/>
          </a:xfrm>
          <a:custGeom>
            <a:avLst/>
            <a:gdLst/>
            <a:ahLst/>
            <a:cxnLst/>
            <a:rect r="r" b="b" t="t" l="l"/>
            <a:pathLst>
              <a:path h="816443" w="4584049">
                <a:moveTo>
                  <a:pt x="0" y="0"/>
                </a:moveTo>
                <a:lnTo>
                  <a:pt x="4584049" y="0"/>
                </a:lnTo>
                <a:lnTo>
                  <a:pt x="4584049" y="816443"/>
                </a:lnTo>
                <a:lnTo>
                  <a:pt x="0" y="816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84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6567" y="3085434"/>
            <a:ext cx="1732271" cy="6356958"/>
          </a:xfrm>
          <a:custGeom>
            <a:avLst/>
            <a:gdLst/>
            <a:ahLst/>
            <a:cxnLst/>
            <a:rect r="r" b="b" t="t" l="l"/>
            <a:pathLst>
              <a:path h="6356958" w="1732271">
                <a:moveTo>
                  <a:pt x="0" y="0"/>
                </a:moveTo>
                <a:lnTo>
                  <a:pt x="1732271" y="0"/>
                </a:lnTo>
                <a:lnTo>
                  <a:pt x="17322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1669" y="1174364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3982" y="540506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VGG 11 VS VGG 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1652" y="3510205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826" y="3543777"/>
            <a:ext cx="768323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72900"/>
                </a:solidFill>
                <a:latin typeface="마카롱"/>
                <a:ea typeface="마카롱"/>
                <a:cs typeface="마카롱"/>
                <a:sym typeface="마카롱"/>
              </a:rPr>
              <a:t>VGG 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9401" y="4507503"/>
            <a:ext cx="5592961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 정확도 : 85%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11개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컨볼루션 레이어 수 : 8개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완전 연결층 : 3개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매개변수 : 약 1억 3300만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연산량 : VGG16보다는 레이어가 적어서 가볍고 학습 속도가 빠르다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5091" y="4408748"/>
            <a:ext cx="5592961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검증 정확도 : 91%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레이어 수 : 16개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컨볼루션 레이어 수 : 13개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완전 연결층 : 3개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매개변수 :약 1억 3800만 개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연산량 : 11보다 더 큼 /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층이 더 깊은 대신 성능이 향상됨, 계산 자원과 학습 속도 느리다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729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일반적으로 자주 사용됨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1341" y="982338"/>
            <a:ext cx="15145318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34520D"/>
                </a:solidFill>
                <a:latin typeface="마카롱"/>
                <a:ea typeface="마카롱"/>
                <a:cs typeface="마카롱"/>
                <a:sym typeface="마카롱"/>
              </a:rPr>
              <a:t>모델 개요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59083" y="725245"/>
            <a:ext cx="1341355" cy="1341355"/>
          </a:xfrm>
          <a:custGeom>
            <a:avLst/>
            <a:gdLst/>
            <a:ahLst/>
            <a:cxnLst/>
            <a:rect r="r" b="b" t="t" l="l"/>
            <a:pathLst>
              <a:path h="1341355" w="1341355">
                <a:moveTo>
                  <a:pt x="0" y="0"/>
                </a:moveTo>
                <a:lnTo>
                  <a:pt x="1341355" y="0"/>
                </a:lnTo>
                <a:lnTo>
                  <a:pt x="1341355" y="1341355"/>
                </a:lnTo>
                <a:lnTo>
                  <a:pt x="0" y="1341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8227" y="692053"/>
            <a:ext cx="1976863" cy="1606202"/>
          </a:xfrm>
          <a:custGeom>
            <a:avLst/>
            <a:gdLst/>
            <a:ahLst/>
            <a:cxnLst/>
            <a:rect r="r" b="b" t="t" l="l"/>
            <a:pathLst>
              <a:path h="1606202" w="1976863">
                <a:moveTo>
                  <a:pt x="0" y="0"/>
                </a:moveTo>
                <a:lnTo>
                  <a:pt x="1976864" y="0"/>
                </a:lnTo>
                <a:lnTo>
                  <a:pt x="1976864" y="1606202"/>
                </a:lnTo>
                <a:lnTo>
                  <a:pt x="0" y="1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5614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6" y="0"/>
                </a:lnTo>
                <a:lnTo>
                  <a:pt x="3478356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05945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20807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88928" y="1078261"/>
            <a:ext cx="881665" cy="69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  <a:spcBef>
                <a:spcPct val="0"/>
              </a:spcBef>
            </a:pPr>
            <a:r>
              <a:rPr lang="en-US" sz="4049">
                <a:solidFill>
                  <a:srgbClr val="FFFFEF"/>
                </a:solidFill>
                <a:latin typeface="AC Steelfish"/>
                <a:ea typeface="AC Steelfish"/>
                <a:cs typeface="AC Steelfish"/>
                <a:sym typeface="AC Steelfish"/>
              </a:rPr>
              <a:t>03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67254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4949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89821" y="4216464"/>
            <a:ext cx="3478355" cy="3666251"/>
          </a:xfrm>
          <a:custGeom>
            <a:avLst/>
            <a:gdLst/>
            <a:ahLst/>
            <a:cxnLst/>
            <a:rect r="r" b="b" t="t" l="l"/>
            <a:pathLst>
              <a:path h="3666251" w="3478355">
                <a:moveTo>
                  <a:pt x="0" y="0"/>
                </a:moveTo>
                <a:lnTo>
                  <a:pt x="3478355" y="0"/>
                </a:lnTo>
                <a:lnTo>
                  <a:pt x="3478355" y="3666251"/>
                </a:lnTo>
                <a:lnTo>
                  <a:pt x="0" y="36662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04683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8" y="0"/>
                </a:lnTo>
                <a:lnTo>
                  <a:pt x="773858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51131" y="4280640"/>
            <a:ext cx="773857" cy="680027"/>
          </a:xfrm>
          <a:custGeom>
            <a:avLst/>
            <a:gdLst/>
            <a:ahLst/>
            <a:cxnLst/>
            <a:rect r="r" b="b" t="t" l="l"/>
            <a:pathLst>
              <a:path h="680027" w="773857">
                <a:moveTo>
                  <a:pt x="0" y="0"/>
                </a:moveTo>
                <a:lnTo>
                  <a:pt x="773857" y="0"/>
                </a:lnTo>
                <a:lnTo>
                  <a:pt x="773857" y="680027"/>
                </a:lnTo>
                <a:lnTo>
                  <a:pt x="0" y="680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68538" y="6203246"/>
            <a:ext cx="36754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지도학습 : 분류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16937" y="6203246"/>
            <a:ext cx="36754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분류 클래스 : 6개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68569" y="6203246"/>
            <a:ext cx="36754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데이터셋 : 2500장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25006" y="6203246"/>
            <a:ext cx="36754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네모진 Bold"/>
                <a:ea typeface="210 네모진 Bold"/>
                <a:cs typeface="210 네모진 Bold"/>
                <a:sym typeface="210 네모진 Bold"/>
              </a:rPr>
              <a:t>데이터 변형 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DAGlT8ttyoc</dc:identifier>
  <dcterms:modified xsi:type="dcterms:W3CDTF">2011-08-01T06:04:30Z</dcterms:modified>
  <cp:revision>1</cp:revision>
  <dc:title>Green and White Minimalist Sustainable Recycling Program Presentation</dc:title>
</cp:coreProperties>
</file>